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3" r:id="rId2"/>
  </p:sldMasterIdLst>
  <p:notesMasterIdLst>
    <p:notesMasterId r:id="rId4"/>
  </p:notesMasterIdLst>
  <p:sldIdLst>
    <p:sldId id="258" r:id="rId3"/>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3480" userDrawn="1">
          <p15:clr>
            <a:srgbClr val="A4A3A4"/>
          </p15:clr>
        </p15:guide>
        <p15:guide id="3" orient="horz" pos="8280" userDrawn="1">
          <p15:clr>
            <a:srgbClr val="A4A3A4"/>
          </p15:clr>
        </p15:guide>
        <p15:guide id="4" orient="horz">
          <p15:clr>
            <a:srgbClr val="A4A3A4"/>
          </p15:clr>
        </p15:guide>
        <p15:guide id="5" pos="16632" userDrawn="1">
          <p15:clr>
            <a:srgbClr val="A4A3A4"/>
          </p15:clr>
        </p15:guide>
        <p15:guide id="6" pos="20544" userDrawn="1">
          <p15:clr>
            <a:srgbClr val="A4A3A4"/>
          </p15:clr>
        </p15:guide>
        <p15:guide id="7" pos="12864" userDrawn="1">
          <p15:clr>
            <a:srgbClr val="A4A3A4"/>
          </p15:clr>
        </p15:guide>
        <p15:guide id="8" orient="horz" pos="10464" userDrawn="1">
          <p15:clr>
            <a:srgbClr val="A4A3A4"/>
          </p15:clr>
        </p15:guide>
        <p15:guide id="9" orient="horz" pos="5208" userDrawn="1">
          <p15:clr>
            <a:srgbClr val="A4A3A4"/>
          </p15:clr>
        </p15:guide>
        <p15:guide id="10" orient="horz" pos="97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FF7E79"/>
    <a:srgbClr val="7A81FF"/>
    <a:srgbClr val="D883FF"/>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5" autoAdjust="0"/>
    <p:restoredTop sz="94828" autoAdjust="0"/>
  </p:normalViewPr>
  <p:slideViewPr>
    <p:cSldViewPr snapToGrid="0" snapToObjects="1" showGuides="1">
      <p:cViewPr varScale="1">
        <p:scale>
          <a:sx n="51" d="100"/>
          <a:sy n="51" d="100"/>
        </p:scale>
        <p:origin x="352" y="248"/>
      </p:cViewPr>
      <p:guideLst>
        <p:guide orient="horz" pos="2212"/>
        <p:guide orient="horz" pos="3480"/>
        <p:guide orient="horz" pos="8280"/>
        <p:guide orient="horz"/>
        <p:guide pos="16632"/>
        <p:guide pos="20544"/>
        <p:guide pos="12864"/>
        <p:guide orient="horz" pos="10464"/>
        <p:guide orient="horz" pos="5208"/>
        <p:guide orient="horz" pos="9768"/>
      </p:guideLst>
    </p:cSldViewPr>
  </p:slideViewPr>
  <p:outlineViewPr>
    <p:cViewPr>
      <p:scale>
        <a:sx n="33" d="100"/>
        <a:sy n="33" d="100"/>
      </p:scale>
      <p:origin x="0" y="0"/>
    </p:cViewPr>
  </p:outlineViewPr>
  <p:notesTextViewPr>
    <p:cViewPr>
      <p:scale>
        <a:sx n="30" d="100"/>
        <a:sy n="3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4/7/19</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13425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559918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002937"/>
            <a:ext cx="754261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510493"/>
            <a:ext cx="7536656" cy="531993"/>
          </a:xfrm>
          <a:prstGeom prst="rect">
            <a:avLst/>
          </a:prstGeom>
          <a:noFill/>
        </p:spPr>
        <p:txBody>
          <a:bodyPr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10003197"/>
            <a:ext cx="754380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9475009"/>
            <a:ext cx="7537847"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87069" y="4026220"/>
            <a:ext cx="1554003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87068" y="3510493"/>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87068" y="14542274"/>
            <a:ext cx="15540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87068" y="14049831"/>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3510493"/>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4002937"/>
            <a:ext cx="7535264"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9515159"/>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10007602"/>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17119601"/>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17687564"/>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10" name="Text Box 14"/>
          <p:cNvSpPr txBox="1">
            <a:spLocks noChangeArrowheads="1"/>
          </p:cNvSpPr>
          <p:nvPr/>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 id="2147483696" r:id="rId2"/>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8" name="Rectangle 33"/>
          <p:cNvSpPr>
            <a:spLocks noChangeArrowheads="1"/>
          </p:cNvSpPr>
          <p:nvPr/>
        </p:nvSpPr>
        <p:spPr bwMode="auto">
          <a:xfrm>
            <a:off x="685800"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27" name="Rectangle 33"/>
          <p:cNvSpPr>
            <a:spLocks noChangeArrowheads="1"/>
          </p:cNvSpPr>
          <p:nvPr userDrawn="1"/>
        </p:nvSpPr>
        <p:spPr bwMode="auto">
          <a:xfrm>
            <a:off x="8685807" y="3505200"/>
            <a:ext cx="15543610" cy="17830800"/>
          </a:xfrm>
          <a:prstGeom prst="roundRect">
            <a:avLst>
              <a:gd name="adj" fmla="val 2351"/>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30" name="Rectangle 33"/>
          <p:cNvSpPr>
            <a:spLocks noChangeArrowheads="1"/>
          </p:cNvSpPr>
          <p:nvPr userDrawn="1"/>
        </p:nvSpPr>
        <p:spPr bwMode="auto">
          <a:xfrm>
            <a:off x="24685625"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grpSp>
        <p:nvGrpSpPr>
          <p:cNvPr id="37" name="Group 36"/>
          <p:cNvGrpSpPr>
            <a:grpSpLocks noChangeAspect="1"/>
          </p:cNvGrpSpPr>
          <p:nvPr userDrawn="1"/>
        </p:nvGrpSpPr>
        <p:grpSpPr>
          <a:xfrm>
            <a:off x="-6886463" y="2"/>
            <a:ext cx="6608534" cy="21945598"/>
            <a:chOff x="-11220550" y="-1"/>
            <a:chExt cx="11014226" cy="27432000"/>
          </a:xfrm>
        </p:grpSpPr>
        <p:sp>
          <p:nvSpPr>
            <p:cNvPr id="38" name="Rectangle 37"/>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000" b="1" spc="0" dirty="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000" b="1" spc="600" dirty="0">
                <a:solidFill>
                  <a:schemeClr val="bg1"/>
                </a:solidFill>
                <a:latin typeface="Trebuchet MS" pitchFamily="34" charset="0"/>
              </a:endParaRPr>
            </a:p>
            <a:p>
              <a:pPr algn="ctr"/>
              <a:r>
                <a:rPr lang="en-US" sz="2800" b="1" spc="600" dirty="0">
                  <a:solidFill>
                    <a:schemeClr val="bg1"/>
                  </a:solidFill>
                  <a:latin typeface="Trebuchet MS" pitchFamily="34" charset="0"/>
                </a:rPr>
                <a:t>DESIGN</a:t>
              </a:r>
              <a:r>
                <a:rPr lang="en-US" sz="2800" b="1" spc="600" baseline="0" dirty="0">
                  <a:solidFill>
                    <a:schemeClr val="bg1"/>
                  </a:solidFill>
                  <a:latin typeface="Trebuchet MS" pitchFamily="34" charset="0"/>
                </a:rPr>
                <a:t> </a:t>
              </a:r>
              <a:r>
                <a:rPr lang="en-US" sz="2800" b="1" spc="600" dirty="0">
                  <a:solidFill>
                    <a:schemeClr val="bg1"/>
                  </a:solidFill>
                  <a:latin typeface="Trebuchet MS" pitchFamily="34" charset="0"/>
                </a:rPr>
                <a:t>GUIDE</a:t>
              </a:r>
            </a:p>
            <a:p>
              <a:pPr algn="ctr"/>
              <a:r>
                <a:rPr lang="en-US" sz="1050" b="1" dirty="0">
                  <a:latin typeface="Trebuchet MS" pitchFamily="34" charset="0"/>
                </a:rPr>
                <a:t> </a:t>
              </a:r>
            </a:p>
            <a:p>
              <a:pPr defTabSz="3765639"/>
              <a:r>
                <a:rPr lang="en-US" sz="1800" i="0" dirty="0">
                  <a:latin typeface="Trebuchet MS" pitchFamily="34" charset="0"/>
                </a:rPr>
                <a:t>This PowerPoint</a:t>
              </a:r>
              <a:r>
                <a:rPr lang="en-US" sz="1800" i="0" baseline="0" dirty="0">
                  <a:latin typeface="Trebuchet MS" pitchFamily="34" charset="0"/>
                </a:rPr>
                <a:t> </a:t>
              </a:r>
              <a:r>
                <a:rPr lang="en-US" sz="1800" i="0" dirty="0">
                  <a:latin typeface="Trebuchet MS" pitchFamily="34" charset="0"/>
                </a:rPr>
                <a:t>2007 template produces</a:t>
              </a:r>
              <a:r>
                <a:rPr lang="en-US" sz="1800" i="0" baseline="0" dirty="0">
                  <a:latin typeface="Trebuchet MS" pitchFamily="34" charset="0"/>
                </a:rPr>
                <a:t> </a:t>
              </a:r>
              <a:r>
                <a:rPr lang="en-US" sz="1800" i="0" dirty="0">
                  <a:latin typeface="Trebuchet MS" pitchFamily="34" charset="0"/>
                </a:rPr>
                <a:t>a 48”x72” presentation poster. </a:t>
              </a:r>
              <a:r>
                <a:rPr lang="en-US" sz="1800" dirty="0">
                  <a:latin typeface="Trebuchet MS" pitchFamily="34" charset="0"/>
                </a:rPr>
                <a:t>You</a:t>
              </a:r>
              <a:r>
                <a:rPr lang="en-US" sz="1800" baseline="0" dirty="0">
                  <a:latin typeface="Trebuchet MS" pitchFamily="34" charset="0"/>
                </a:rPr>
                <a:t> can u</a:t>
              </a:r>
              <a:r>
                <a:rPr lang="en-US" sz="1800" dirty="0">
                  <a:latin typeface="Trebuchet MS" pitchFamily="34" charset="0"/>
                </a:rPr>
                <a:t>se</a:t>
              </a:r>
              <a:r>
                <a:rPr lang="en-US" sz="1800" baseline="0" dirty="0">
                  <a:latin typeface="Trebuchet MS" pitchFamily="34" charset="0"/>
                </a:rPr>
                <a:t> it to create your research poster and </a:t>
              </a:r>
              <a:r>
                <a:rPr lang="en-US" sz="1800" dirty="0">
                  <a:latin typeface="Trebuchet MS" pitchFamily="34" charset="0"/>
                </a:rPr>
                <a:t>save valuable time placing titles, subtitles,</a:t>
              </a:r>
              <a:r>
                <a:rPr lang="en-US" sz="1800" baseline="0" dirty="0">
                  <a:latin typeface="Trebuchet MS" pitchFamily="34" charset="0"/>
                </a:rPr>
                <a:t> text, and graphics</a:t>
              </a:r>
              <a:r>
                <a:rPr lang="en-US" sz="1800" dirty="0">
                  <a:latin typeface="Trebuchet MS" pitchFamily="34" charset="0"/>
                </a:rPr>
                <a:t>. </a:t>
              </a:r>
            </a:p>
            <a:p>
              <a:pPr defTabSz="3765639"/>
              <a:r>
                <a:rPr lang="en-US" sz="1050" dirty="0">
                  <a:latin typeface="Trebuchet MS" pitchFamily="34" charset="0"/>
                </a:rPr>
                <a:t> </a:t>
              </a:r>
            </a:p>
            <a:p>
              <a:pPr defTabSz="4389219"/>
              <a:r>
                <a:rPr lang="en-US" sz="1800" dirty="0">
                  <a:latin typeface="Trebuchet MS" pitchFamily="34" charset="0"/>
                </a:rPr>
                <a:t>We provide a series of online answer your poster production questions. To view our template tutorials, go online to </a:t>
              </a:r>
              <a:r>
                <a:rPr lang="en-US" sz="1800" b="1" dirty="0">
                  <a:solidFill>
                    <a:srgbClr val="FFC000"/>
                  </a:solidFill>
                  <a:latin typeface="Trebuchet MS" pitchFamily="34" charset="0"/>
                </a:rPr>
                <a:t>PosterPresentations.com</a:t>
              </a:r>
              <a:r>
                <a:rPr lang="en-US" sz="1800" b="1" dirty="0">
                  <a:solidFill>
                    <a:schemeClr val="bg1"/>
                  </a:solidFill>
                  <a:latin typeface="Trebuchet MS" pitchFamily="34" charset="0"/>
                </a:rPr>
                <a:t> </a:t>
              </a:r>
              <a:r>
                <a:rPr lang="en-US" sz="1800" dirty="0">
                  <a:solidFill>
                    <a:schemeClr val="bg1"/>
                  </a:solidFill>
                  <a:latin typeface="Trebuchet MS" pitchFamily="34" charset="0"/>
                </a:rPr>
                <a:t>and click on HELP DESK.</a:t>
              </a:r>
            </a:p>
            <a:p>
              <a:pPr defTabSz="4389219"/>
              <a:r>
                <a:rPr lang="en-US" sz="1050" dirty="0">
                  <a:latin typeface="Trebuchet MS" pitchFamily="34" charset="0"/>
                </a:rPr>
                <a:t> </a:t>
              </a:r>
            </a:p>
            <a:p>
              <a:pPr defTabSz="4389219"/>
              <a:r>
                <a:rPr lang="en-US" sz="1800" dirty="0">
                  <a:solidFill>
                    <a:schemeClr val="bg1"/>
                  </a:solidFill>
                  <a:latin typeface="Trebuchet MS" pitchFamily="34" charset="0"/>
                </a:rPr>
                <a:t>When</a:t>
              </a:r>
              <a:r>
                <a:rPr lang="en-US" sz="1800" baseline="0" dirty="0">
                  <a:solidFill>
                    <a:schemeClr val="bg1"/>
                  </a:solidFill>
                  <a:latin typeface="Trebuchet MS" pitchFamily="34" charset="0"/>
                </a:rPr>
                <a:t> you are ready to</a:t>
              </a:r>
              <a:r>
                <a:rPr lang="en-US" sz="1800" dirty="0">
                  <a:solidFill>
                    <a:schemeClr val="bg1"/>
                  </a:solidFill>
                  <a:latin typeface="Trebuchet MS" pitchFamily="34" charset="0"/>
                </a:rPr>
                <a:t> </a:t>
              </a:r>
              <a:r>
                <a:rPr lang="en-US" sz="1800" baseline="0" dirty="0">
                  <a:solidFill>
                    <a:schemeClr val="bg1"/>
                  </a:solidFill>
                  <a:latin typeface="Trebuchet MS" pitchFamily="34" charset="0"/>
                </a:rPr>
                <a:t> print your poster</a:t>
              </a:r>
              <a:r>
                <a:rPr lang="en-US" sz="1800" dirty="0">
                  <a:solidFill>
                    <a:schemeClr val="bg1"/>
                  </a:solidFill>
                  <a:latin typeface="Trebuchet MS" pitchFamily="34" charset="0"/>
                </a:rPr>
                <a:t>,</a:t>
              </a:r>
              <a:r>
                <a:rPr lang="en-US" sz="1800" baseline="0" dirty="0">
                  <a:solidFill>
                    <a:schemeClr val="bg1"/>
                  </a:solidFill>
                  <a:latin typeface="Trebuchet MS" pitchFamily="34" charset="0"/>
                </a:rPr>
                <a:t> go online to </a:t>
              </a:r>
              <a:r>
                <a:rPr lang="en-US" sz="1800" b="0" dirty="0">
                  <a:solidFill>
                    <a:schemeClr val="bg1"/>
                  </a:solidFill>
                  <a:latin typeface="Trebuchet MS" pitchFamily="34" charset="0"/>
                </a:rPr>
                <a:t>PosterPresentations.com</a:t>
              </a:r>
              <a:br>
                <a:rPr lang="en-US" sz="1800" dirty="0">
                  <a:solidFill>
                    <a:schemeClr val="bg1"/>
                  </a:solidFill>
                  <a:latin typeface="Trebuchet MS" pitchFamily="34" charset="0"/>
                </a:rPr>
              </a:br>
              <a:r>
                <a:rPr lang="en-US" sz="1050" dirty="0">
                  <a:solidFill>
                    <a:schemeClr val="bg1"/>
                  </a:solidFill>
                  <a:latin typeface="Trebuchet MS" pitchFamily="34" charset="0"/>
                </a:rPr>
                <a:t> </a:t>
              </a:r>
            </a:p>
            <a:p>
              <a:pPr algn="l" defTabSz="3765639"/>
              <a:r>
                <a:rPr lang="en-US" sz="1800" b="0" dirty="0">
                  <a:solidFill>
                    <a:schemeClr val="bg1"/>
                  </a:solidFill>
                  <a:latin typeface="Trebuchet MS" pitchFamily="34" charset="0"/>
                </a:rPr>
                <a:t>Need</a:t>
              </a:r>
              <a:r>
                <a:rPr lang="en-US" sz="1800" b="0" baseline="0" dirty="0">
                  <a:solidFill>
                    <a:schemeClr val="bg1"/>
                  </a:solidFill>
                  <a:latin typeface="Trebuchet MS" pitchFamily="34" charset="0"/>
                </a:rPr>
                <a:t> assistance? Call us at </a:t>
              </a:r>
              <a:r>
                <a:rPr lang="en-US" sz="1800" b="0" dirty="0">
                  <a:solidFill>
                    <a:srgbClr val="FFC000"/>
                  </a:solidFill>
                  <a:latin typeface="Trebuchet MS" pitchFamily="34" charset="0"/>
                </a:rPr>
                <a:t>1.510.649.3001</a:t>
              </a:r>
            </a:p>
            <a:p>
              <a:pPr algn="l" defTabSz="3765639"/>
              <a:r>
                <a:rPr lang="en-US" sz="1050" b="1" dirty="0">
                  <a:solidFill>
                    <a:srgbClr val="FFFF00"/>
                  </a:solidFill>
                  <a:latin typeface="Trebuchet MS" pitchFamily="34" charset="0"/>
                </a:rPr>
                <a:t> </a:t>
              </a: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800" b="1" spc="600" dirty="0">
                  <a:solidFill>
                    <a:schemeClr val="bg1"/>
                  </a:solidFill>
                  <a:latin typeface="Trebuchet MS" pitchFamily="34" charset="0"/>
                </a:rPr>
                <a:t>QUICK START</a:t>
              </a:r>
            </a:p>
            <a:p>
              <a:pPr algn="ctr"/>
              <a:r>
                <a:rPr lang="en-US" sz="1050" b="1" baseline="0" dirty="0">
                  <a:solidFill>
                    <a:schemeClr val="bg1"/>
                  </a:solidFill>
                  <a:latin typeface="Trebuchet MS" pitchFamily="34" charset="0"/>
                </a:rPr>
                <a:t> </a:t>
              </a:r>
            </a:p>
            <a:p>
              <a:pPr algn="ctr"/>
              <a:r>
                <a:rPr lang="en-US" sz="2000" b="1" baseline="0" dirty="0">
                  <a:solidFill>
                    <a:srgbClr val="FFC000"/>
                  </a:solidFill>
                  <a:latin typeface="Trebuchet MS" pitchFamily="34" charset="0"/>
                </a:rPr>
                <a:t>Zoom in and out</a:t>
              </a:r>
            </a:p>
            <a:p>
              <a:pPr marL="1203325" indent="0" algn="l" defTabSz="850900"/>
              <a:r>
                <a:rPr lang="en-US" sz="16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800" b="0"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50" b="0" spc="0" baseline="0" dirty="0">
                  <a:solidFill>
                    <a:schemeClr val="bg1">
                      <a:lumMod val="75000"/>
                    </a:schemeClr>
                  </a:solidFill>
                  <a:latin typeface="Trebuchet MS" pitchFamily="34" charset="0"/>
                </a:rPr>
                <a:t> </a:t>
              </a:r>
            </a:p>
            <a:p>
              <a:pPr algn="l"/>
              <a:r>
                <a:rPr lang="en-US" sz="1600" b="1" spc="3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0" baseline="0" dirty="0">
                <a:solidFill>
                  <a:schemeClr val="bg1">
                    <a:lumMod val="75000"/>
                  </a:schemeClr>
                </a:solidFill>
                <a:latin typeface="Trebuchet MS" pitchFamily="34" charset="0"/>
              </a:endParaRPr>
            </a:p>
            <a:p>
              <a:pPr algn="l"/>
              <a:endParaRPr lang="en-US" sz="1600" b="0" baseline="0" dirty="0">
                <a:solidFill>
                  <a:schemeClr val="bg1">
                    <a:lumMod val="75000"/>
                  </a:schemeClr>
                </a:solidFill>
                <a:latin typeface="Trebuchet MS" pitchFamily="34" charset="0"/>
              </a:endParaRPr>
            </a:p>
            <a:p>
              <a:pPr algn="l"/>
              <a:br>
                <a:rPr lang="en-US" sz="1800" b="1" baseline="0" dirty="0">
                  <a:solidFill>
                    <a:schemeClr val="bg1"/>
                  </a:solidFill>
                  <a:latin typeface="Trebuchet MS" pitchFamily="34" charset="0"/>
                </a:rPr>
              </a:br>
              <a:endParaRPr lang="en-US" sz="1800" b="1" dirty="0">
                <a:solidFill>
                  <a:schemeClr val="bg1"/>
                </a:solidFill>
                <a:latin typeface="Trebuchet MS" pitchFamily="34" charset="0"/>
              </a:endParaRPr>
            </a:p>
            <a:p>
              <a:pPr algn="ctr"/>
              <a:endParaRPr lang="en-US" sz="1800" b="1" dirty="0">
                <a:solidFill>
                  <a:srgbClr val="FFC000"/>
                </a:solidFill>
                <a:latin typeface="Trebuchet MS" pitchFamily="34" charset="0"/>
              </a:endParaRPr>
            </a:p>
            <a:p>
              <a:pPr algn="ctr"/>
              <a:endParaRPr lang="en-US" sz="1800" b="1" dirty="0">
                <a:solidFill>
                  <a:srgbClr val="FFC000"/>
                </a:solidFill>
                <a:latin typeface="Trebuchet MS" pitchFamily="34" charset="0"/>
              </a:endParaRPr>
            </a:p>
            <a:p>
              <a:pPr algn="ctr"/>
              <a:r>
                <a:rPr lang="en-US" sz="2000" b="1" dirty="0">
                  <a:solidFill>
                    <a:srgbClr val="FFC000"/>
                  </a:solidFill>
                  <a:latin typeface="Trebuchet MS" pitchFamily="34" charset="0"/>
                </a:rPr>
                <a:t>Adding Logos</a:t>
              </a:r>
              <a:r>
                <a:rPr lang="en-US" sz="2000"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50" b="0" spc="300" baseline="0" dirty="0">
                <a:solidFill>
                  <a:schemeClr val="bg1">
                    <a:lumMod val="75000"/>
                  </a:schemeClr>
                </a:solidFill>
                <a:latin typeface="Trebuchet MS" pitchFamily="34" charset="0"/>
              </a:endParaRPr>
            </a:p>
            <a:p>
              <a:pPr algn="l"/>
              <a:r>
                <a:rPr lang="en-US" sz="1600" b="1" spc="3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company’s logo is available on our free poster templates page.</a:t>
              </a:r>
            </a:p>
            <a:p>
              <a:pPr algn="l"/>
              <a:endParaRPr lang="en-US" sz="1600" b="0" baseline="0" dirty="0">
                <a:latin typeface="Trebuchet MS" pitchFamily="34" charset="0"/>
              </a:endParaRPr>
            </a:p>
            <a:p>
              <a:pPr algn="ctr"/>
              <a:r>
                <a:rPr lang="en-US" sz="2000" b="1" baseline="0" dirty="0">
                  <a:solidFill>
                    <a:srgbClr val="FFC000"/>
                  </a:solidFill>
                  <a:latin typeface="Trebuchet MS" pitchFamily="34" charset="0"/>
                </a:rPr>
                <a:t>Photographs / Graphics</a:t>
              </a:r>
            </a:p>
            <a:p>
              <a:pPr algn="l" defTabSz="977900"/>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977900"/>
              <a:endParaRPr lang="en-US" sz="1600" b="0" baseline="0" dirty="0">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r>
                <a:rPr lang="en-US" sz="2000" b="1" baseline="0" dirty="0">
                  <a:solidFill>
                    <a:srgbClr val="FFC000"/>
                  </a:solidFill>
                  <a:latin typeface="Trebuchet MS" pitchFamily="34" charset="0"/>
                </a:rPr>
                <a:t>Image Quality Check</a:t>
              </a:r>
            </a:p>
            <a:p>
              <a:pPr lvl="0" algn="l" defTabSz="977900"/>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00" b="0" dirty="0">
                <a:latin typeface="Trebuchet MS" pitchFamily="34" charset="0"/>
              </a:endParaRPr>
            </a:p>
          </p:txBody>
        </p:sp>
        <p:cxnSp>
          <p:nvCxnSpPr>
            <p:cNvPr id="39" name="Straight Connector 38"/>
            <p:cNvCxnSpPr/>
            <p:nvPr userDrawn="1"/>
          </p:nvCxnSpPr>
          <p:spPr>
            <a:xfrm>
              <a:off x="-11220550" y="6558957"/>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userDrawn="1"/>
          </p:nvPicPr>
          <p:blipFill>
            <a:blip r:embed="rId3"/>
            <a:stretch>
              <a:fillRect/>
            </a:stretch>
          </p:blipFill>
          <p:spPr>
            <a:xfrm>
              <a:off x="-10921163" y="8258380"/>
              <a:ext cx="1597665" cy="1001614"/>
            </a:xfrm>
            <a:prstGeom prst="rect">
              <a:avLst/>
            </a:prstGeom>
          </p:spPr>
        </p:pic>
        <p:pic>
          <p:nvPicPr>
            <p:cNvPr id="41" name="Picture 40"/>
            <p:cNvPicPr>
              <a:picLocks noChangeAspect="1"/>
            </p:cNvPicPr>
            <p:nvPr userDrawn="1"/>
          </p:nvPicPr>
          <p:blipFill>
            <a:blip r:embed="rId4"/>
            <a:stretch>
              <a:fillRect/>
            </a:stretch>
          </p:blipFill>
          <p:spPr>
            <a:xfrm>
              <a:off x="-10736023" y="12656056"/>
              <a:ext cx="9986807" cy="877998"/>
            </a:xfrm>
            <a:prstGeom prst="rect">
              <a:avLst/>
            </a:prstGeom>
          </p:spPr>
        </p:pic>
        <p:grpSp>
          <p:nvGrpSpPr>
            <p:cNvPr id="42" name="Group 41"/>
            <p:cNvGrpSpPr/>
            <p:nvPr userDrawn="1"/>
          </p:nvGrpSpPr>
          <p:grpSpPr>
            <a:xfrm>
              <a:off x="-9844889" y="20003965"/>
              <a:ext cx="7631078" cy="1987374"/>
              <a:chOff x="-4516464" y="11400895"/>
              <a:chExt cx="3516822" cy="1095700"/>
            </a:xfrm>
          </p:grpSpPr>
          <p:grpSp>
            <p:nvGrpSpPr>
              <p:cNvPr id="71" name="Group 70"/>
              <p:cNvGrpSpPr/>
              <p:nvPr userDrawn="1"/>
            </p:nvGrpSpPr>
            <p:grpSpPr>
              <a:xfrm>
                <a:off x="-2783494" y="11400931"/>
                <a:ext cx="624373" cy="894738"/>
                <a:chOff x="-3958698" y="11604666"/>
                <a:chExt cx="779266" cy="1282148"/>
              </a:xfrm>
            </p:grpSpPr>
            <p:pic>
              <p:nvPicPr>
                <p:cNvPr id="77" name="Picture 76"/>
                <p:cNvPicPr>
                  <a:picLocks noChangeAspect="1"/>
                </p:cNvPicPr>
                <p:nvPr userDrawn="1"/>
              </p:nvPicPr>
              <p:blipFill>
                <a:blip r:embed="rId5"/>
                <a:stretch>
                  <a:fillRect/>
                </a:stretch>
              </p:blipFill>
              <p:spPr>
                <a:xfrm>
                  <a:off x="-3948160" y="11604666"/>
                  <a:ext cx="768728" cy="1090753"/>
                </a:xfrm>
                <a:prstGeom prst="rect">
                  <a:avLst/>
                </a:prstGeom>
              </p:spPr>
            </p:pic>
            <p:sp>
              <p:nvSpPr>
                <p:cNvPr id="78" name="TextBox 56"/>
                <p:cNvSpPr txBox="1"/>
                <p:nvPr userDrawn="1"/>
              </p:nvSpPr>
              <p:spPr>
                <a:xfrm>
                  <a:off x="-3958698" y="12643655"/>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72" name="Group 71"/>
              <p:cNvGrpSpPr/>
              <p:nvPr userDrawn="1"/>
            </p:nvGrpSpPr>
            <p:grpSpPr>
              <a:xfrm>
                <a:off x="-2033159" y="11400901"/>
                <a:ext cx="1033517" cy="907673"/>
                <a:chOff x="-2921738" y="11667366"/>
                <a:chExt cx="1420279" cy="1247341"/>
              </a:xfrm>
            </p:grpSpPr>
            <p:pic>
              <p:nvPicPr>
                <p:cNvPr id="75" name="Picture 74"/>
                <p:cNvPicPr>
                  <a:picLocks noChangeAspect="1"/>
                </p:cNvPicPr>
                <p:nvPr userDrawn="1"/>
              </p:nvPicPr>
              <p:blipFill>
                <a:blip r:embed="rId5"/>
                <a:stretch>
                  <a:fillRect/>
                </a:stretch>
              </p:blipFill>
              <p:spPr>
                <a:xfrm>
                  <a:off x="-2921738" y="11667366"/>
                  <a:ext cx="1420279" cy="1029695"/>
                </a:xfrm>
                <a:prstGeom prst="rect">
                  <a:avLst/>
                </a:prstGeom>
              </p:spPr>
            </p:pic>
            <p:sp>
              <p:nvSpPr>
                <p:cNvPr id="76" name="TextBox 54"/>
                <p:cNvSpPr txBox="1"/>
                <p:nvPr userDrawn="1"/>
              </p:nvSpPr>
              <p:spPr>
                <a:xfrm>
                  <a:off x="-2918992" y="126426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73" name="Picture 72"/>
              <p:cNvPicPr>
                <a:picLocks noChangeAspect="1"/>
              </p:cNvPicPr>
              <p:nvPr userDrawn="1"/>
            </p:nvPicPr>
            <p:blipFill>
              <a:blip r:embed="rId6"/>
              <a:stretch>
                <a:fillRect/>
              </a:stretch>
            </p:blipFill>
            <p:spPr>
              <a:xfrm>
                <a:off x="-4516464" y="11400895"/>
                <a:ext cx="1098742" cy="847761"/>
              </a:xfrm>
              <a:prstGeom prst="rect">
                <a:avLst/>
              </a:prstGeom>
            </p:spPr>
          </p:pic>
          <p:sp>
            <p:nvSpPr>
              <p:cNvPr id="74" name="TextBox 52"/>
              <p:cNvSpPr txBox="1"/>
              <p:nvPr userDrawn="1"/>
            </p:nvSpPr>
            <p:spPr>
              <a:xfrm>
                <a:off x="-4471893" y="1229862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3" name="Group 42"/>
            <p:cNvGrpSpPr/>
            <p:nvPr userDrawn="1"/>
          </p:nvGrpSpPr>
          <p:grpSpPr>
            <a:xfrm>
              <a:off x="-9469558" y="23877378"/>
              <a:ext cx="7832477" cy="2027099"/>
              <a:chOff x="-4365215" y="13511542"/>
              <a:chExt cx="3609638" cy="1117602"/>
            </a:xfrm>
          </p:grpSpPr>
          <p:pic>
            <p:nvPicPr>
              <p:cNvPr id="44" name="Picture 43"/>
              <p:cNvPicPr/>
              <p:nvPr userDrawn="1"/>
            </p:nvPicPr>
            <p:blipFill>
              <a:blip r:embed="rId7"/>
              <a:stretch>
                <a:fillRect/>
              </a:stretch>
            </p:blipFill>
            <p:spPr>
              <a:xfrm>
                <a:off x="-4116855" y="13661577"/>
                <a:ext cx="1512652" cy="772700"/>
              </a:xfrm>
              <a:prstGeom prst="rect">
                <a:avLst/>
              </a:prstGeom>
            </p:spPr>
          </p:pic>
          <p:pic>
            <p:nvPicPr>
              <p:cNvPr id="45" name="Picture 44"/>
              <p:cNvPicPr/>
              <p:nvPr userDrawn="1"/>
            </p:nvPicPr>
            <p:blipFill>
              <a:blip r:embed="rId8"/>
              <a:stretch>
                <a:fillRect/>
              </a:stretch>
            </p:blipFill>
            <p:spPr>
              <a:xfrm>
                <a:off x="-2534018" y="13661577"/>
                <a:ext cx="1512652" cy="772700"/>
              </a:xfrm>
              <a:prstGeom prst="rect">
                <a:avLst/>
              </a:prstGeom>
            </p:spPr>
          </p:pic>
          <p:sp>
            <p:nvSpPr>
              <p:cNvPr id="69" name="TextBox 47"/>
              <p:cNvSpPr txBox="1"/>
              <p:nvPr userDrawn="1"/>
            </p:nvSpPr>
            <p:spPr>
              <a:xfrm rot="16200000">
                <a:off x="-4859006" y="14005333"/>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70" name="TextBox 48"/>
              <p:cNvSpPr txBox="1"/>
              <p:nvPr userDrawn="1"/>
            </p:nvSpPr>
            <p:spPr>
              <a:xfrm rot="16200000">
                <a:off x="-1385298" y="13999423"/>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79" name="Group 78"/>
          <p:cNvGrpSpPr>
            <a:grpSpLocks noChangeAspect="1"/>
          </p:cNvGrpSpPr>
          <p:nvPr userDrawn="1"/>
        </p:nvGrpSpPr>
        <p:grpSpPr>
          <a:xfrm>
            <a:off x="33172104" y="11216"/>
            <a:ext cx="6632760" cy="21934383"/>
            <a:chOff x="36782324" y="0"/>
            <a:chExt cx="11062139" cy="27432000"/>
          </a:xfrm>
        </p:grpSpPr>
        <p:sp>
          <p:nvSpPr>
            <p:cNvPr id="80" name="Rectangle 79"/>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3200" b="1" spc="600" dirty="0">
                  <a:solidFill>
                    <a:schemeClr val="bg1"/>
                  </a:solidFill>
                  <a:latin typeface="Trebuchet MS" pitchFamily="34" charset="0"/>
                </a:rPr>
                <a:t>QUICK START (cont.)</a:t>
              </a:r>
            </a:p>
            <a:p>
              <a:pPr algn="ctr"/>
              <a:endParaRPr lang="en-US" sz="2800" b="1"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Text</a:t>
              </a:r>
            </a:p>
            <a:p>
              <a:pPr marL="1730375" lvl="2" indent="0" algn="l" defTabSz="114300"/>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518341" lvl="2"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Tables</a:t>
              </a:r>
            </a:p>
            <a:p>
              <a:pPr marL="971550" lvl="1" indent="0" algn="l" defTabSz="114300"/>
              <a:r>
                <a:rPr lang="en-US" sz="16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81" name="Picture 80"/>
            <p:cNvPicPr/>
            <p:nvPr userDrawn="1"/>
          </p:nvPicPr>
          <p:blipFill>
            <a:blip r:embed="rId9"/>
            <a:stretch>
              <a:fillRect/>
            </a:stretch>
          </p:blipFill>
          <p:spPr>
            <a:xfrm>
              <a:off x="39540164" y="3688889"/>
              <a:ext cx="5586150" cy="1716939"/>
            </a:xfrm>
            <a:prstGeom prst="rect">
              <a:avLst/>
            </a:prstGeom>
          </p:spPr>
        </p:pic>
        <p:pic>
          <p:nvPicPr>
            <p:cNvPr id="82" name="Picture 81"/>
            <p:cNvPicPr>
              <a:picLocks noChangeAspect="1"/>
            </p:cNvPicPr>
            <p:nvPr userDrawn="1"/>
          </p:nvPicPr>
          <p:blipFill>
            <a:blip r:embed="rId10"/>
            <a:stretch>
              <a:fillRect/>
            </a:stretch>
          </p:blipFill>
          <p:spPr>
            <a:xfrm>
              <a:off x="37163425" y="8002947"/>
              <a:ext cx="2969584" cy="1140240"/>
            </a:xfrm>
            <a:prstGeom prst="rect">
              <a:avLst/>
            </a:prstGeom>
            <a:ln>
              <a:noFill/>
            </a:ln>
          </p:spPr>
        </p:pic>
        <p:pic>
          <p:nvPicPr>
            <p:cNvPr id="83" name="Picture 82"/>
            <p:cNvPicPr/>
            <p:nvPr userDrawn="1"/>
          </p:nvPicPr>
          <p:blipFill>
            <a:blip r:embed="rId11"/>
            <a:stretch>
              <a:fillRect/>
            </a:stretch>
          </p:blipFill>
          <p:spPr>
            <a:xfrm>
              <a:off x="37593435" y="11823083"/>
              <a:ext cx="1482265" cy="825421"/>
            </a:xfrm>
            <a:prstGeom prst="rect">
              <a:avLst/>
            </a:prstGeom>
          </p:spPr>
        </p:pic>
        <p:grpSp>
          <p:nvGrpSpPr>
            <p:cNvPr id="84" name="Group 83"/>
            <p:cNvGrpSpPr/>
            <p:nvPr userDrawn="1"/>
          </p:nvGrpSpPr>
          <p:grpSpPr>
            <a:xfrm>
              <a:off x="37163426" y="23152348"/>
              <a:ext cx="10354213" cy="1115850"/>
              <a:chOff x="31687960" y="29635357"/>
              <a:chExt cx="9771399" cy="1155811"/>
            </a:xfrm>
          </p:grpSpPr>
          <p:sp>
            <p:nvSpPr>
              <p:cNvPr id="86" name="Rounded Rectangle 85"/>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87" name="Picture 86"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88" name="TextBox 66"/>
              <p:cNvSpPr txBox="1"/>
              <p:nvPr userDrawn="1"/>
            </p:nvSpPr>
            <p:spPr>
              <a:xfrm>
                <a:off x="32788169" y="29887288"/>
                <a:ext cx="8671190" cy="903880"/>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grpSp>
      <p:sp>
        <p:nvSpPr>
          <p:cNvPr id="46" name="TextBox 63"/>
          <p:cNvSpPr txBox="1"/>
          <p:nvPr userDrawn="1"/>
        </p:nvSpPr>
        <p:spPr>
          <a:xfrm>
            <a:off x="33400609" y="19630405"/>
            <a:ext cx="2416495" cy="861774"/>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ct val="100000"/>
              </a:lnSpc>
            </a:pPr>
            <a:r>
              <a:rPr lang="en-US" sz="1400" dirty="0">
                <a:solidFill>
                  <a:schemeClr val="bg1"/>
                </a:solidFill>
                <a:latin typeface="Calibri" panose="020F0502020204030204" pitchFamily="34" charset="0"/>
              </a:rPr>
              <a:t>© 2015</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marL="169863" indent="0">
              <a:lnSpc>
                <a:spcPct val="100000"/>
              </a:lnSpc>
            </a:pPr>
            <a:r>
              <a:rPr lang="en-US" sz="1400" dirty="0">
                <a:solidFill>
                  <a:schemeClr val="bg1"/>
                </a:solidFill>
                <a:latin typeface="Calibri" panose="020F0502020204030204" pitchFamily="34" charset="0"/>
              </a:rPr>
              <a:t>2117 Fourth Street ,</a:t>
            </a:r>
            <a:r>
              <a:rPr lang="en-US" sz="1400" baseline="0" dirty="0">
                <a:solidFill>
                  <a:schemeClr val="bg1"/>
                </a:solidFill>
                <a:latin typeface="Calibri" panose="020F0502020204030204" pitchFamily="34" charset="0"/>
              </a:rPr>
              <a:t> Unit C</a:t>
            </a:r>
          </a:p>
          <a:p>
            <a:pPr marL="169863" indent="0">
              <a:lnSpc>
                <a:spcPct val="100000"/>
              </a:lnSpc>
            </a:pPr>
            <a:r>
              <a:rPr lang="en-US" sz="1400" baseline="0" dirty="0">
                <a:solidFill>
                  <a:schemeClr val="bg1"/>
                </a:solidFill>
                <a:latin typeface="Calibri" panose="020F0502020204030204" pitchFamily="34" charset="0"/>
              </a:rPr>
              <a:t>Berkeley CA 94710</a:t>
            </a:r>
            <a:br>
              <a:rPr lang="en-US" sz="1400" baseline="0" dirty="0">
                <a:solidFill>
                  <a:schemeClr val="bg1"/>
                </a:solidFill>
                <a:latin typeface="Calibri" panose="020F0502020204030204" pitchFamily="34" charset="0"/>
              </a:rPr>
            </a:b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sp>
        <p:nvSpPr>
          <p:cNvPr id="47" name="Text Box 14"/>
          <p:cNvSpPr txBox="1">
            <a:spLocks noChangeArrowheads="1"/>
          </p:cNvSpPr>
          <p:nvPr userDrawn="1"/>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14.tiff"/><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 Type="http://schemas.openxmlformats.org/officeDocument/2006/relationships/image" Target="../media/image12.JP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76" name="Rectangle 175">
            <a:extLst>
              <a:ext uri="{FF2B5EF4-FFF2-40B4-BE49-F238E27FC236}">
                <a16:creationId xmlns:a16="http://schemas.microsoft.com/office/drawing/2014/main" id="{8FEAC38F-B7FD-6646-8713-9B13D097202C}"/>
              </a:ext>
            </a:extLst>
          </p:cNvPr>
          <p:cNvSpPr/>
          <p:nvPr/>
        </p:nvSpPr>
        <p:spPr>
          <a:xfrm>
            <a:off x="10509859" y="13717555"/>
            <a:ext cx="2971725" cy="31764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7109" y="5345913"/>
            <a:ext cx="13361557" cy="82612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TextBox 220"/>
          <p:cNvSpPr txBox="1"/>
          <p:nvPr/>
        </p:nvSpPr>
        <p:spPr>
          <a:xfrm>
            <a:off x="2869488" y="16231155"/>
            <a:ext cx="512678"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87108" y="13734723"/>
            <a:ext cx="13394476" cy="8106716"/>
          </a:xfrm>
          <a:prstGeom prst="round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19646377" y="17899323"/>
            <a:ext cx="13216373" cy="397943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p:cNvSpPr/>
          <p:nvPr/>
        </p:nvSpPr>
        <p:spPr>
          <a:xfrm>
            <a:off x="19899735" y="7806696"/>
            <a:ext cx="3137940" cy="12840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19865221" y="9187603"/>
            <a:ext cx="4882113" cy="234151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19646377" y="12939158"/>
            <a:ext cx="5076279" cy="47663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19845359" y="9187603"/>
            <a:ext cx="12997529" cy="85178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latin typeface="Arial Narrow" panose="020B0604020202020204" pitchFamily="34" charset="0"/>
              <a:cs typeface="Arial Narrow" panose="020B0604020202020204" pitchFamily="34" charset="0"/>
            </a:endParaRPr>
          </a:p>
        </p:txBody>
      </p:sp>
      <p:sp>
        <p:nvSpPr>
          <p:cNvPr id="225" name="Rounded Rectangle 224"/>
          <p:cNvSpPr/>
          <p:nvPr/>
        </p:nvSpPr>
        <p:spPr>
          <a:xfrm>
            <a:off x="19869319" y="3322420"/>
            <a:ext cx="12905975" cy="57419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p:cNvSpPr/>
          <p:nvPr/>
        </p:nvSpPr>
        <p:spPr>
          <a:xfrm>
            <a:off x="10354863" y="9637151"/>
            <a:ext cx="3073055" cy="3970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13594500" y="13171740"/>
            <a:ext cx="5927905" cy="87308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3"/>
          <p:cNvSpPr/>
          <p:nvPr/>
        </p:nvSpPr>
        <p:spPr>
          <a:xfrm>
            <a:off x="13527609" y="3330699"/>
            <a:ext cx="6245589" cy="105948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a:spLocks noChangeAspect="1"/>
          </p:cNvSpPr>
          <p:nvPr/>
        </p:nvSpPr>
        <p:spPr>
          <a:xfrm>
            <a:off x="13431185" y="10205293"/>
            <a:ext cx="6396216" cy="6402245"/>
          </a:xfrm>
          <a:prstGeom prst="ellipse">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3571491" y="10286151"/>
            <a:ext cx="6153948" cy="61717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0" y="-65984"/>
            <a:ext cx="32918400" cy="3200400"/>
          </a:xfrm>
          <a:prstGeom prst="rect">
            <a:avLst/>
          </a:prstGeom>
          <a:solidFill>
            <a:schemeClr val="tx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5" name="Text Placeholder 294"/>
          <p:cNvSpPr>
            <a:spLocks noGrp="1"/>
          </p:cNvSpPr>
          <p:nvPr>
            <p:ph type="body" sz="quarter" idx="150"/>
          </p:nvPr>
        </p:nvSpPr>
        <p:spPr>
          <a:xfrm>
            <a:off x="3729074" y="1188357"/>
            <a:ext cx="24162328" cy="805296"/>
          </a:xfrm>
        </p:spPr>
        <p:txBody>
          <a:bodyPr>
            <a:noAutofit/>
          </a:bodyPr>
          <a:lstStyle/>
          <a:p>
            <a:r>
              <a:rPr lang="en-US" sz="4000" dirty="0" err="1">
                <a:effectLst>
                  <a:outerShdw blurRad="38100" dist="38100" dir="2700000" algn="tl">
                    <a:srgbClr val="000000"/>
                  </a:outerShdw>
                </a:effectLst>
                <a:latin typeface="Arial" charset="0"/>
                <a:ea typeface="MS PGothic" charset="0"/>
                <a:cs typeface="MS PGothic" charset="0"/>
              </a:rPr>
              <a:t>Mojtaba</a:t>
            </a:r>
            <a:r>
              <a:rPr lang="en-US" sz="4000" dirty="0">
                <a:effectLst>
                  <a:outerShdw blurRad="38100" dist="38100" dir="2700000" algn="tl">
                    <a:srgbClr val="000000"/>
                  </a:outerShdw>
                </a:effectLst>
                <a:latin typeface="Arial" charset="0"/>
                <a:ea typeface="MS PGothic" charset="0"/>
                <a:cs typeface="MS PGothic" charset="0"/>
              </a:rPr>
              <a:t> S. </a:t>
            </a:r>
            <a:r>
              <a:rPr lang="en-US" sz="4000" dirty="0" err="1">
                <a:effectLst>
                  <a:outerShdw blurRad="38100" dist="38100" dir="2700000" algn="tl">
                    <a:srgbClr val="000000"/>
                  </a:outerShdw>
                </a:effectLst>
                <a:latin typeface="Arial" charset="0"/>
                <a:ea typeface="MS PGothic" charset="0"/>
                <a:cs typeface="MS PGothic" charset="0"/>
              </a:rPr>
              <a:t>Fazli</a:t>
            </a:r>
            <a:r>
              <a:rPr lang="en-US" sz="4000" dirty="0">
                <a:effectLst>
                  <a:outerShdw blurRad="38100" dist="38100" dir="2700000" algn="tl">
                    <a:srgbClr val="000000"/>
                  </a:outerShdw>
                </a:effectLst>
                <a:latin typeface="Arial" charset="0"/>
                <a:ea typeface="MS PGothic" charset="0"/>
                <a:cs typeface="MS PGothic" charset="0"/>
              </a:rPr>
              <a:t>*, Stephen Vella**, Silvia N.J. Moreno**, Gary E. Ward***, Shannon Quinn*</a:t>
            </a:r>
            <a:r>
              <a:rPr lang="en-US" sz="4000" baseline="30000" dirty="0">
                <a:effectLst>
                  <a:outerShdw blurRad="38100" dist="38100" dir="2700000" algn="tl">
                    <a:srgbClr val="000000"/>
                  </a:outerShdw>
                </a:effectLst>
                <a:latin typeface="Arial" charset="0"/>
                <a:ea typeface="MS PGothic" charset="0"/>
                <a:cs typeface="MS PGothic" charset="0"/>
              </a:rPr>
              <a:t>,</a:t>
            </a:r>
            <a:r>
              <a:rPr lang="en-US" sz="4000" dirty="0">
                <a:effectLst>
                  <a:outerShdw blurRad="38100" dist="38100" dir="2700000" algn="tl">
                    <a:srgbClr val="000000"/>
                  </a:outerShdw>
                </a:effectLst>
                <a:latin typeface="Arial" charset="0"/>
                <a:ea typeface="MS PGothic" charset="0"/>
                <a:cs typeface="MS PGothic" charset="0"/>
              </a:rPr>
              <a:t>**</a:t>
            </a:r>
            <a:endParaRPr lang="en-US" sz="4000" dirty="0"/>
          </a:p>
        </p:txBody>
      </p:sp>
      <p:sp>
        <p:nvSpPr>
          <p:cNvPr id="296" name="Text Placeholder 295"/>
          <p:cNvSpPr>
            <a:spLocks noGrp="1"/>
          </p:cNvSpPr>
          <p:nvPr>
            <p:ph type="body" sz="quarter" idx="184"/>
          </p:nvPr>
        </p:nvSpPr>
        <p:spPr>
          <a:xfrm>
            <a:off x="2800350" y="1888205"/>
            <a:ext cx="28117800" cy="1130308"/>
          </a:xfrm>
        </p:spPr>
        <p:txBody>
          <a:bodyPr>
            <a:noAutofit/>
          </a:bodyPr>
          <a:lstStyle/>
          <a:p>
            <a:r>
              <a:rPr lang="en-US" altLang="zh-CN" sz="2000" dirty="0">
                <a:latin typeface="Arial" charset="0"/>
                <a:ea typeface="宋体" charset="0"/>
                <a:cs typeface="Arial" charset="0"/>
              </a:rPr>
              <a:t>* Department of Computer Science, University of Georgia</a:t>
            </a:r>
          </a:p>
          <a:p>
            <a:r>
              <a:rPr lang="en-US" altLang="zh-CN" sz="2000" dirty="0">
                <a:latin typeface="Arial" charset="0"/>
                <a:ea typeface="宋体" charset="0"/>
                <a:cs typeface="Arial" charset="0"/>
              </a:rPr>
              <a:t>** Department of Cellular Biology Center for Tropical and Emerging Global Diseases, University of Georgia,</a:t>
            </a:r>
          </a:p>
          <a:p>
            <a:r>
              <a:rPr lang="en-US" altLang="zh-CN" sz="2000" dirty="0">
                <a:latin typeface="Arial" charset="0"/>
                <a:ea typeface="宋体" charset="0"/>
                <a:cs typeface="Arial" charset="0"/>
              </a:rPr>
              <a:t>*** Department of Microbiology and Molecular Genetics, University of Vermont</a:t>
            </a:r>
          </a:p>
          <a:p>
            <a:endParaRPr lang="en-US" sz="2000" dirty="0"/>
          </a:p>
        </p:txBody>
      </p:sp>
      <p:sp>
        <p:nvSpPr>
          <p:cNvPr id="297" name="Text Placeholder 296"/>
          <p:cNvSpPr>
            <a:spLocks noGrp="1"/>
          </p:cNvSpPr>
          <p:nvPr>
            <p:ph type="body" sz="quarter" idx="185"/>
          </p:nvPr>
        </p:nvSpPr>
        <p:spPr>
          <a:xfrm>
            <a:off x="-2237574" y="133250"/>
            <a:ext cx="36880800" cy="1522268"/>
          </a:xfrm>
        </p:spPr>
        <p:txBody>
          <a:bodyPr>
            <a:noAutofit/>
          </a:bodyPr>
          <a:lstStyle/>
          <a:p>
            <a:r>
              <a:rPr lang="en-US" sz="5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charset="0"/>
                <a:ea typeface="MS PGothic" charset="0"/>
                <a:cs typeface="MS PGothic" charset="0"/>
              </a:rPr>
              <a:t>Scalable 3D Tracking and Clustering of </a:t>
            </a:r>
            <a:r>
              <a:rPr lang="en-US" sz="54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charset="0"/>
                <a:ea typeface="MS PGothic" charset="0"/>
                <a:cs typeface="MS PGothic" charset="0"/>
              </a:rPr>
              <a:t>Toxoplasma gondii</a:t>
            </a:r>
            <a:r>
              <a:rPr lang="en-US" sz="5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charset="0"/>
                <a:ea typeface="MS PGothic" charset="0"/>
                <a:cs typeface="MS PGothic" charset="0"/>
              </a:rPr>
              <a:t> Motion Phenotypes</a:t>
            </a:r>
            <a:endParaRPr lang="en-US" sz="5400"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charset="0"/>
              <a:ea typeface="Arial" charset="0"/>
              <a:cs typeface="Arial" charset="0"/>
            </a:endParaRPr>
          </a:p>
        </p:txBody>
      </p:sp>
      <p:pic>
        <p:nvPicPr>
          <p:cNvPr id="19" name="Picture 18"/>
          <p:cNvPicPr>
            <a:picLocks noChangeAspect="1"/>
          </p:cNvPicPr>
          <p:nvPr/>
        </p:nvPicPr>
        <p:blipFill>
          <a:blip r:embed="rId3"/>
          <a:stretch>
            <a:fillRect/>
          </a:stretch>
        </p:blipFill>
        <p:spPr>
          <a:xfrm>
            <a:off x="1" y="-41262"/>
            <a:ext cx="3141132" cy="3093216"/>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8564" r="6271"/>
          <a:stretch/>
        </p:blipFill>
        <p:spPr>
          <a:xfrm>
            <a:off x="30303992" y="0"/>
            <a:ext cx="2504341" cy="2940594"/>
          </a:xfrm>
          <a:prstGeom prst="rect">
            <a:avLst/>
          </a:prstGeom>
        </p:spPr>
      </p:pic>
      <p:sp>
        <p:nvSpPr>
          <p:cNvPr id="33" name="TextBox 32"/>
          <p:cNvSpPr txBox="1"/>
          <p:nvPr/>
        </p:nvSpPr>
        <p:spPr>
          <a:xfrm>
            <a:off x="14042916" y="11096681"/>
            <a:ext cx="5166025" cy="1692771"/>
          </a:xfrm>
          <a:prstGeom prst="rect">
            <a:avLst/>
          </a:prstGeom>
          <a:noFill/>
        </p:spPr>
        <p:txBody>
          <a:bodyPr wrap="square" rtlCol="0">
            <a:spAutoFit/>
          </a:bodyPr>
          <a:lstStyle/>
          <a:p>
            <a:pPr algn="ctr"/>
            <a:r>
              <a:rPr lang="en-US" sz="3200" b="1" dirty="0">
                <a:ln>
                  <a:solidFill>
                    <a:srgbClr val="C00000"/>
                  </a:solidFill>
                </a:ln>
                <a:solidFill>
                  <a:schemeClr val="bg1"/>
                </a:solidFill>
                <a:latin typeface="Arial" charset="0"/>
                <a:ea typeface="Arial" charset="0"/>
                <a:cs typeface="Arial" charset="0"/>
              </a:rPr>
              <a:t>How Can We Study </a:t>
            </a:r>
            <a:endParaRPr lang="en-US" sz="4000" b="1" dirty="0">
              <a:ln>
                <a:solidFill>
                  <a:srgbClr val="C00000"/>
                </a:solidFill>
              </a:ln>
              <a:solidFill>
                <a:schemeClr val="bg1"/>
              </a:solidFill>
              <a:latin typeface="Arial" charset="0"/>
              <a:ea typeface="Arial" charset="0"/>
              <a:cs typeface="Arial" charset="0"/>
            </a:endParaRPr>
          </a:p>
          <a:p>
            <a:pPr algn="ctr"/>
            <a:r>
              <a:rPr lang="en-US" sz="2800" b="1" dirty="0">
                <a:ln>
                  <a:solidFill>
                    <a:srgbClr val="C00000"/>
                  </a:solidFill>
                </a:ln>
                <a:solidFill>
                  <a:schemeClr val="bg1"/>
                </a:solidFill>
                <a:latin typeface="Arial" charset="0"/>
                <a:ea typeface="Arial" charset="0"/>
                <a:cs typeface="Arial" charset="0"/>
              </a:rPr>
              <a:t>The Motion Model </a:t>
            </a:r>
          </a:p>
          <a:p>
            <a:pPr algn="ctr"/>
            <a:r>
              <a:rPr lang="en-US" sz="2000" b="1" dirty="0">
                <a:ln>
                  <a:solidFill>
                    <a:srgbClr val="C00000"/>
                  </a:solidFill>
                </a:ln>
                <a:solidFill>
                  <a:schemeClr val="bg1"/>
                </a:solidFill>
                <a:latin typeface="Arial" charset="0"/>
                <a:ea typeface="Arial" charset="0"/>
                <a:cs typeface="Arial" charset="0"/>
              </a:rPr>
              <a:t>in a Live, Motile </a:t>
            </a:r>
          </a:p>
          <a:p>
            <a:pPr algn="ctr"/>
            <a:r>
              <a:rPr lang="en-US" sz="2400" b="1" dirty="0">
                <a:ln>
                  <a:solidFill>
                    <a:srgbClr val="C00000"/>
                  </a:solidFill>
                </a:ln>
                <a:solidFill>
                  <a:schemeClr val="bg1"/>
                </a:solidFill>
                <a:latin typeface="Arial" charset="0"/>
                <a:ea typeface="Arial" charset="0"/>
                <a:cs typeface="Arial" charset="0"/>
              </a:rPr>
              <a:t>Parasite?</a:t>
            </a:r>
          </a:p>
        </p:txBody>
      </p:sp>
      <p:sp>
        <p:nvSpPr>
          <p:cNvPr id="9" name="Rounded Rectangle 8"/>
          <p:cNvSpPr/>
          <p:nvPr/>
        </p:nvSpPr>
        <p:spPr>
          <a:xfrm>
            <a:off x="87109" y="3403663"/>
            <a:ext cx="13206727" cy="185110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850999" y="339496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Abstract:</a:t>
            </a:r>
            <a:endParaRPr lang="en-US" sz="2800" i="1" u="sng" dirty="0">
              <a:solidFill>
                <a:srgbClr val="C00000"/>
              </a:solidFill>
              <a:latin typeface="Arial" charset="0"/>
              <a:ea typeface="Arial" charset="0"/>
              <a:cs typeface="Arial" charset="0"/>
            </a:endParaRPr>
          </a:p>
        </p:txBody>
      </p:sp>
      <p:sp>
        <p:nvSpPr>
          <p:cNvPr id="10" name="TextBox 9"/>
          <p:cNvSpPr txBox="1"/>
          <p:nvPr/>
        </p:nvSpPr>
        <p:spPr>
          <a:xfrm>
            <a:off x="189373" y="3888648"/>
            <a:ext cx="12698348" cy="1815882"/>
          </a:xfrm>
          <a:prstGeom prst="rect">
            <a:avLst/>
          </a:prstGeom>
          <a:noFill/>
        </p:spPr>
        <p:txBody>
          <a:bodyPr wrap="square" rtlCol="0">
            <a:spAutoFit/>
          </a:bodyPr>
          <a:lstStyle/>
          <a:p>
            <a:pPr algn="just"/>
            <a:r>
              <a:rPr lang="en-US" sz="1600" i="1" dirty="0">
                <a:latin typeface="Arial Narrow" charset="0"/>
                <a:ea typeface="Arial Narrow" charset="0"/>
                <a:cs typeface="Arial Narrow" charset="0"/>
              </a:rPr>
              <a:t>Toxoplasma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is a parasitic protozoan that causes disseminated toxoplasmosis, a disease that afflicts roughly a third of the worlds population. Its virulence is predicated on its motility and ability to enter and exit nucleated cells; therefore, studies elucidating its mechanism of motility and in particular, its motility patterns in the context of its lytic cycle, are critical to the eventual development of therapeutic strategies. Here, we present an end-to-end computational pipeline for identifying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motility phenotypes in a completely unsupervised, data-driven way. We track the parasites before and after addition of extracellular Ca</a:t>
            </a:r>
            <a:r>
              <a:rPr lang="en-US" sz="1600" baseline="30000" dirty="0">
                <a:latin typeface="Arial Narrow" charset="0"/>
                <a:ea typeface="Arial Narrow" charset="0"/>
                <a:cs typeface="Arial Narrow" charset="0"/>
              </a:rPr>
              <a:t>2+ </a:t>
            </a:r>
            <a:r>
              <a:rPr lang="en-US" sz="1600" dirty="0">
                <a:latin typeface="Arial Narrow" charset="0"/>
                <a:ea typeface="Arial Narrow" charset="0"/>
                <a:cs typeface="Arial Narrow" charset="0"/>
              </a:rPr>
              <a:t>to study its effects on the parasite motility patterns and use this information to parameterize the motion and group it according to similarity of spatiotemporal dynamics.</a:t>
            </a:r>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2161" y="13038183"/>
            <a:ext cx="4217382" cy="2661967"/>
          </a:xfrm>
          <a:prstGeom prst="rect">
            <a:avLst/>
          </a:prstGeom>
        </p:spPr>
      </p:pic>
      <p:sp>
        <p:nvSpPr>
          <p:cNvPr id="12" name="TextBox 11"/>
          <p:cNvSpPr txBox="1"/>
          <p:nvPr/>
        </p:nvSpPr>
        <p:spPr>
          <a:xfrm>
            <a:off x="13234002" y="13268620"/>
            <a:ext cx="2495550" cy="523220"/>
          </a:xfrm>
          <a:prstGeom prst="rect">
            <a:avLst/>
          </a:prstGeom>
          <a:noFill/>
        </p:spPr>
        <p:txBody>
          <a:bodyPr wrap="square" rtlCol="0">
            <a:spAutoFit/>
          </a:bodyPr>
          <a:lstStyle/>
          <a:p>
            <a:pPr algn="ctr"/>
            <a:r>
              <a:rPr lang="en-US" sz="2800" b="1" dirty="0">
                <a:ln>
                  <a:solidFill>
                    <a:schemeClr val="tx1"/>
                  </a:solidFill>
                </a:ln>
                <a:solidFill>
                  <a:schemeClr val="bg1"/>
                </a:solidFill>
                <a:latin typeface="Arial" charset="0"/>
                <a:ea typeface="Arial" charset="0"/>
                <a:cs typeface="Arial" charset="0"/>
              </a:rPr>
              <a:t>Egress</a:t>
            </a:r>
            <a:endParaRPr lang="en-US" sz="3600" b="1" dirty="0">
              <a:ln>
                <a:solidFill>
                  <a:schemeClr val="tx1"/>
                </a:solidFill>
              </a:ln>
              <a:solidFill>
                <a:schemeClr val="bg1"/>
              </a:solidFill>
              <a:latin typeface="Arial" charset="0"/>
              <a:ea typeface="Arial" charset="0"/>
              <a:cs typeface="Arial" charset="0"/>
            </a:endParaRPr>
          </a:p>
        </p:txBody>
      </p:sp>
      <p:sp>
        <p:nvSpPr>
          <p:cNvPr id="36" name="TextBox 35"/>
          <p:cNvSpPr txBox="1"/>
          <p:nvPr/>
        </p:nvSpPr>
        <p:spPr>
          <a:xfrm>
            <a:off x="17469584" y="13267759"/>
            <a:ext cx="2495550" cy="523220"/>
          </a:xfrm>
          <a:prstGeom prst="rect">
            <a:avLst/>
          </a:prstGeom>
          <a:noFill/>
        </p:spPr>
        <p:txBody>
          <a:bodyPr wrap="square" rtlCol="0">
            <a:spAutoFit/>
          </a:bodyPr>
          <a:lstStyle/>
          <a:p>
            <a:pPr algn="ctr"/>
            <a:r>
              <a:rPr lang="en-US" sz="2800" b="1" dirty="0">
                <a:ln>
                  <a:solidFill>
                    <a:schemeClr val="tx1"/>
                  </a:solidFill>
                </a:ln>
                <a:solidFill>
                  <a:schemeClr val="bg1"/>
                </a:solidFill>
                <a:latin typeface="Arial" charset="0"/>
                <a:ea typeface="Arial" charset="0"/>
                <a:cs typeface="Arial" charset="0"/>
              </a:rPr>
              <a:t>Invasion</a:t>
            </a:r>
          </a:p>
        </p:txBody>
      </p:sp>
      <p:sp>
        <p:nvSpPr>
          <p:cNvPr id="129" name="TextBox 128"/>
          <p:cNvSpPr txBox="1"/>
          <p:nvPr/>
        </p:nvSpPr>
        <p:spPr>
          <a:xfrm>
            <a:off x="12071442" y="3255481"/>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Tracking Pipeline:</a:t>
            </a:r>
            <a:endParaRPr lang="en-US" sz="2800" i="1" u="sng" dirty="0">
              <a:solidFill>
                <a:srgbClr val="C00000"/>
              </a:solidFill>
              <a:latin typeface="Arial" charset="0"/>
              <a:ea typeface="Arial" charset="0"/>
              <a:cs typeface="Arial" charset="0"/>
            </a:endParaRPr>
          </a:p>
        </p:txBody>
      </p:sp>
      <p:sp>
        <p:nvSpPr>
          <p:cNvPr id="125" name="TextBox 124"/>
          <p:cNvSpPr txBox="1"/>
          <p:nvPr/>
        </p:nvSpPr>
        <p:spPr>
          <a:xfrm>
            <a:off x="13585134" y="3939439"/>
            <a:ext cx="1997332" cy="6494085"/>
          </a:xfrm>
          <a:prstGeom prst="rect">
            <a:avLst/>
          </a:prstGeom>
          <a:noFill/>
        </p:spPr>
        <p:txBody>
          <a:bodyPr wrap="square" rtlCol="0">
            <a:spAutoFit/>
          </a:bodyPr>
          <a:lstStyle/>
          <a:p>
            <a:pPr algn="just"/>
            <a:r>
              <a:rPr lang="en-US" sz="1600" b="1" dirty="0">
                <a:latin typeface="Arial Narrow" panose="020B0604020202020204" pitchFamily="34" charset="0"/>
                <a:ea typeface="Arial Narrow" charset="0"/>
                <a:cs typeface="Arial Narrow" panose="020B0604020202020204" pitchFamily="34" charset="0"/>
              </a:rPr>
              <a:t>Figure 3) </a:t>
            </a:r>
            <a:r>
              <a:rPr lang="en-US" sz="1600" dirty="0">
                <a:latin typeface="Arial Narrow" panose="020B0604020202020204" pitchFamily="34" charset="0"/>
                <a:cs typeface="Arial Narrow" panose="020B0604020202020204" pitchFamily="34" charset="0"/>
              </a:rPr>
              <a:t>we import all the video slices as TIFF image files, then we convert them into </a:t>
            </a:r>
            <a:r>
              <a:rPr lang="en-US" sz="1600" dirty="0" err="1">
                <a:latin typeface="Arial Narrow" panose="020B0604020202020204" pitchFamily="34" charset="0"/>
                <a:cs typeface="Arial Narrow" panose="020B0604020202020204" pitchFamily="34" charset="0"/>
              </a:rPr>
              <a:t>numpy</a:t>
            </a:r>
            <a:r>
              <a:rPr lang="en-US" sz="1600" dirty="0">
                <a:latin typeface="Arial Narrow" panose="020B0604020202020204" pitchFamily="34" charset="0"/>
                <a:cs typeface="Arial Narrow" panose="020B0604020202020204" pitchFamily="34" charset="0"/>
              </a:rPr>
              <a:t> arrays. Our next step is to apply some preprocessing on our data. After that, our pipeline makes a sparse matrix, detects the cells in 3D space, and finally tracks the objects by minimizing the cost between the points in consecutive frames.. Our framework consists of 4 different modules, these modules are :</a:t>
            </a:r>
          </a:p>
          <a:p>
            <a:pPr algn="just"/>
            <a:r>
              <a:rPr lang="en-US" sz="1600" dirty="0">
                <a:latin typeface="Arial Narrow" panose="020B0604020202020204" pitchFamily="34" charset="0"/>
                <a:cs typeface="Arial Narrow" panose="020B0604020202020204" pitchFamily="34" charset="0"/>
              </a:rPr>
              <a:t> </a:t>
            </a:r>
          </a:p>
          <a:p>
            <a:pPr marL="285750" indent="-285750" fontAlgn="base">
              <a:buFont typeface="Arial" panose="020B0604020202020204" pitchFamily="34" charset="0"/>
              <a:buChar char="•"/>
            </a:pPr>
            <a:r>
              <a:rPr lang="en-US" sz="1600" dirty="0">
                <a:latin typeface="Arial Narrow" panose="020B0604020202020204" pitchFamily="34" charset="0"/>
                <a:cs typeface="Arial Narrow" panose="020B0604020202020204" pitchFamily="34" charset="0"/>
              </a:rPr>
              <a:t>Pre-processing</a:t>
            </a:r>
          </a:p>
          <a:p>
            <a:pPr marL="285750" indent="-285750" fontAlgn="base">
              <a:buFont typeface="Arial" panose="020B0604020202020204" pitchFamily="34" charset="0"/>
              <a:buChar char="•"/>
            </a:pPr>
            <a:r>
              <a:rPr lang="en-US" sz="1600" dirty="0" err="1">
                <a:latin typeface="Arial Narrow" panose="020B0604020202020204" pitchFamily="34" charset="0"/>
                <a:cs typeface="Arial Narrow" panose="020B0604020202020204" pitchFamily="34" charset="0"/>
              </a:rPr>
              <a:t>Sparsification</a:t>
            </a:r>
            <a:endParaRPr lang="en-US" sz="1600" dirty="0">
              <a:latin typeface="Arial Narrow" panose="020B0604020202020204" pitchFamily="34" charset="0"/>
              <a:cs typeface="Arial Narrow" panose="020B0604020202020204" pitchFamily="34" charset="0"/>
            </a:endParaRPr>
          </a:p>
          <a:p>
            <a:pPr marL="285750" indent="-285750" fontAlgn="base">
              <a:buFont typeface="Arial" panose="020B0604020202020204" pitchFamily="34" charset="0"/>
              <a:buChar char="•"/>
            </a:pPr>
            <a:r>
              <a:rPr lang="en-US" sz="1600" dirty="0">
                <a:latin typeface="Arial Narrow" panose="020B0604020202020204" pitchFamily="34" charset="0"/>
                <a:cs typeface="Arial Narrow" panose="020B0604020202020204" pitchFamily="34" charset="0"/>
              </a:rPr>
              <a:t>Cell Detection</a:t>
            </a:r>
          </a:p>
          <a:p>
            <a:pPr marL="285750" indent="-285750" fontAlgn="base">
              <a:buFont typeface="Arial" panose="020B0604020202020204" pitchFamily="34" charset="0"/>
              <a:buChar char="•"/>
            </a:pPr>
            <a:r>
              <a:rPr lang="en-US" sz="1600" dirty="0">
                <a:latin typeface="Arial Narrow" panose="020B0604020202020204" pitchFamily="34" charset="0"/>
                <a:cs typeface="Arial Narrow" panose="020B0604020202020204" pitchFamily="34" charset="0"/>
              </a:rPr>
              <a:t>Cell Tracking  </a:t>
            </a:r>
          </a:p>
          <a:p>
            <a:br>
              <a:rPr lang="en-US" sz="1600" dirty="0">
                <a:latin typeface="Arial Narrow" panose="020B0604020202020204" pitchFamily="34" charset="0"/>
                <a:cs typeface="Arial Narrow" panose="020B0604020202020204" pitchFamily="34" charset="0"/>
              </a:rPr>
            </a:br>
            <a:br>
              <a:rPr lang="en-US" sz="1600" dirty="0">
                <a:latin typeface="Arial Narrow" panose="020B0604020202020204" pitchFamily="34" charset="0"/>
                <a:cs typeface="Arial Narrow" panose="020B0604020202020204" pitchFamily="34" charset="0"/>
              </a:rPr>
            </a:br>
            <a:endParaRPr lang="en-US" sz="1600" dirty="0">
              <a:latin typeface="Arial Narrow" panose="020B0604020202020204" pitchFamily="34" charset="0"/>
              <a:ea typeface="Arial Narrow" charset="0"/>
              <a:cs typeface="Arial Narrow" panose="020B0604020202020204" pitchFamily="34" charset="0"/>
            </a:endParaRPr>
          </a:p>
        </p:txBody>
      </p:sp>
      <p:sp>
        <p:nvSpPr>
          <p:cNvPr id="23" name="TextBox 22"/>
          <p:cNvSpPr txBox="1"/>
          <p:nvPr/>
        </p:nvSpPr>
        <p:spPr>
          <a:xfrm>
            <a:off x="19773198" y="18481549"/>
            <a:ext cx="12988746" cy="1569660"/>
          </a:xfrm>
          <a:prstGeom prst="rect">
            <a:avLst/>
          </a:prstGeom>
          <a:noFill/>
        </p:spPr>
        <p:txBody>
          <a:bodyPr wrap="square" rtlCol="0">
            <a:spAutoFit/>
          </a:bodyPr>
          <a:lstStyle/>
          <a:p>
            <a:pPr algn="just"/>
            <a:r>
              <a:rPr lang="en-US" sz="1600" dirty="0">
                <a:latin typeface="Arial Narrow" panose="020B0604020202020204" pitchFamily="34" charset="0"/>
                <a:cs typeface="Arial Narrow" panose="020B0604020202020204" pitchFamily="34" charset="0"/>
              </a:rPr>
              <a:t>In this research, we developed a computational pipeline for cell tracking and detection in 3D microscopic videos. We determined the bottlenecks of our pipeline and incorporated parallelism into our implementation. We developed a parallel version of our framework. Then we rewrote our pipeline using </a:t>
            </a:r>
            <a:r>
              <a:rPr lang="en-US" sz="1600" dirty="0" err="1">
                <a:latin typeface="Arial Narrow" panose="020B0604020202020204" pitchFamily="34" charset="0"/>
                <a:cs typeface="Arial Narrow" panose="020B0604020202020204" pitchFamily="34" charset="0"/>
              </a:rPr>
              <a:t>Dask</a:t>
            </a:r>
            <a:r>
              <a:rPr lang="en-US" sz="1600" dirty="0">
                <a:latin typeface="Arial Narrow" panose="020B0604020202020204" pitchFamily="34" charset="0"/>
                <a:cs typeface="Arial Narrow" panose="020B0604020202020204" pitchFamily="34" charset="0"/>
              </a:rPr>
              <a:t> and created multiple clusters in Google Cloud and tested the scalability of our code. Finally we set the clustering module using spectral clustering method. Then we parallelized that module using </a:t>
            </a:r>
            <a:r>
              <a:rPr lang="en-US" sz="1600" dirty="0" err="1">
                <a:latin typeface="Arial Narrow" panose="020B0604020202020204" pitchFamily="34" charset="0"/>
                <a:cs typeface="Arial Narrow" panose="020B0604020202020204" pitchFamily="34" charset="0"/>
              </a:rPr>
              <a:t>Dask</a:t>
            </a:r>
            <a:r>
              <a:rPr lang="en-US" sz="1600" dirty="0">
                <a:latin typeface="Arial Narrow" panose="020B0604020202020204" pitchFamily="34" charset="0"/>
                <a:cs typeface="Arial Narrow" panose="020B0604020202020204" pitchFamily="34" charset="0"/>
              </a:rPr>
              <a:t> again.  As this is only an initial implementation, we anticipate additional performance improvements we refine our methods. In the future we plan to concentrate more on two points. First of all, using a combination of variational autoencoders and GMMs . Second, we hope to use more robust and adaptive thresholding methods to remove sources of noise in the images, such as generative adversarial networks (GANs) to learn noise distributions and perform deconvolutions.</a:t>
            </a:r>
          </a:p>
        </p:txBody>
      </p:sp>
      <p:sp>
        <p:nvSpPr>
          <p:cNvPr id="128" name="TextBox 127"/>
          <p:cNvSpPr txBox="1"/>
          <p:nvPr/>
        </p:nvSpPr>
        <p:spPr>
          <a:xfrm>
            <a:off x="21481583" y="1789932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Conclusions/Future Directions</a:t>
            </a:r>
            <a:endParaRPr lang="en-US" sz="2800" i="1" u="sng" dirty="0">
              <a:solidFill>
                <a:srgbClr val="C00000"/>
              </a:solidFill>
              <a:latin typeface="Arial" charset="0"/>
              <a:ea typeface="Arial" charset="0"/>
              <a:cs typeface="Arial" charset="0"/>
            </a:endParaRPr>
          </a:p>
        </p:txBody>
      </p:sp>
      <p:sp>
        <p:nvSpPr>
          <p:cNvPr id="130" name="TextBox 129"/>
          <p:cNvSpPr txBox="1"/>
          <p:nvPr/>
        </p:nvSpPr>
        <p:spPr>
          <a:xfrm>
            <a:off x="21406250" y="3394963"/>
            <a:ext cx="9470014"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Tracking Module and Parallelization</a:t>
            </a:r>
            <a:endParaRPr lang="en-US" sz="2800" i="1" u="sng" dirty="0">
              <a:solidFill>
                <a:srgbClr val="C00000"/>
              </a:solidFill>
              <a:latin typeface="Arial" charset="0"/>
              <a:ea typeface="Arial" charset="0"/>
              <a:cs typeface="Arial" charset="0"/>
            </a:endParaRPr>
          </a:p>
        </p:txBody>
      </p:sp>
      <p:sp>
        <p:nvSpPr>
          <p:cNvPr id="136" name="TextBox 135"/>
          <p:cNvSpPr txBox="1"/>
          <p:nvPr/>
        </p:nvSpPr>
        <p:spPr>
          <a:xfrm>
            <a:off x="3273997" y="13665004"/>
            <a:ext cx="7181356"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Detection module</a:t>
            </a:r>
          </a:p>
        </p:txBody>
      </p:sp>
      <p:sp>
        <p:nvSpPr>
          <p:cNvPr id="155" name="TextBox 154"/>
          <p:cNvSpPr txBox="1"/>
          <p:nvPr/>
        </p:nvSpPr>
        <p:spPr>
          <a:xfrm>
            <a:off x="4369893" y="18561529"/>
            <a:ext cx="5221428" cy="523220"/>
          </a:xfrm>
          <a:prstGeom prst="rect">
            <a:avLst/>
          </a:prstGeom>
          <a:noFill/>
        </p:spPr>
        <p:txBody>
          <a:bodyPr wrap="square" rtlCol="0">
            <a:spAutoFit/>
          </a:bodyPr>
          <a:lstStyle/>
          <a:p>
            <a:pPr algn="ctr"/>
            <a:r>
              <a:rPr lang="en-US" sz="2800" u="sng" dirty="0" err="1">
                <a:solidFill>
                  <a:srgbClr val="C00000"/>
                </a:solidFill>
                <a:latin typeface="Arial" charset="0"/>
                <a:ea typeface="Arial" charset="0"/>
                <a:cs typeface="Arial" charset="0"/>
              </a:rPr>
              <a:t>Sparsification</a:t>
            </a:r>
            <a:r>
              <a:rPr lang="en-US" sz="2800" u="sng" dirty="0">
                <a:solidFill>
                  <a:srgbClr val="C00000"/>
                </a:solidFill>
                <a:latin typeface="Arial" charset="0"/>
                <a:ea typeface="Arial" charset="0"/>
                <a:cs typeface="Arial" charset="0"/>
              </a:rPr>
              <a:t> Module</a:t>
            </a:r>
            <a:endParaRPr lang="en-US" sz="2800" i="1" u="sng" dirty="0">
              <a:solidFill>
                <a:srgbClr val="C00000"/>
              </a:solidFill>
              <a:latin typeface="Arial" charset="0"/>
              <a:ea typeface="Arial" charset="0"/>
              <a:cs typeface="Arial" charset="0"/>
            </a:endParaRPr>
          </a:p>
        </p:txBody>
      </p:sp>
      <p:sp>
        <p:nvSpPr>
          <p:cNvPr id="254" name="TextBox 253"/>
          <p:cNvSpPr txBox="1"/>
          <p:nvPr/>
        </p:nvSpPr>
        <p:spPr>
          <a:xfrm>
            <a:off x="24934600" y="8062937"/>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55" name="TextBox 254"/>
          <p:cNvSpPr txBox="1"/>
          <p:nvPr/>
        </p:nvSpPr>
        <p:spPr>
          <a:xfrm>
            <a:off x="24047788" y="6627931"/>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65" name="TextBox 264"/>
          <p:cNvSpPr txBox="1"/>
          <p:nvPr/>
        </p:nvSpPr>
        <p:spPr>
          <a:xfrm>
            <a:off x="20859421" y="810289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1" name="TextBox 270"/>
          <p:cNvSpPr txBox="1"/>
          <p:nvPr/>
        </p:nvSpPr>
        <p:spPr>
          <a:xfrm>
            <a:off x="29250832" y="8091649"/>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2" name="TextBox 271"/>
          <p:cNvSpPr txBox="1"/>
          <p:nvPr/>
        </p:nvSpPr>
        <p:spPr>
          <a:xfrm>
            <a:off x="29346045" y="802623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64" name="TextBox 63"/>
          <p:cNvSpPr txBox="1"/>
          <p:nvPr/>
        </p:nvSpPr>
        <p:spPr>
          <a:xfrm>
            <a:off x="32436157" y="20046059"/>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2" name="TextBox 291"/>
          <p:cNvSpPr txBox="1"/>
          <p:nvPr/>
        </p:nvSpPr>
        <p:spPr>
          <a:xfrm>
            <a:off x="32475287" y="18432493"/>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pic>
        <p:nvPicPr>
          <p:cNvPr id="76" name="Picture 75"/>
          <p:cNvPicPr>
            <a:picLocks noChangeAspect="1"/>
          </p:cNvPicPr>
          <p:nvPr/>
        </p:nvPicPr>
        <p:blipFill>
          <a:blip r:embed="rId6"/>
          <a:stretch>
            <a:fillRect/>
          </a:stretch>
        </p:blipFill>
        <p:spPr>
          <a:xfrm>
            <a:off x="3141948" y="1740711"/>
            <a:ext cx="5060324" cy="1399664"/>
          </a:xfrm>
          <a:prstGeom prst="rect">
            <a:avLst/>
          </a:prstGeom>
        </p:spPr>
      </p:pic>
      <p:sp>
        <p:nvSpPr>
          <p:cNvPr id="239" name="TextBox 238"/>
          <p:cNvSpPr txBox="1"/>
          <p:nvPr/>
        </p:nvSpPr>
        <p:spPr>
          <a:xfrm>
            <a:off x="25330073" y="12196192"/>
            <a:ext cx="274320" cy="276999"/>
          </a:xfrm>
          <a:prstGeom prst="rect">
            <a:avLst/>
          </a:prstGeom>
          <a:solidFill>
            <a:schemeClr val="accent1"/>
          </a:solidFill>
        </p:spPr>
        <p:txBody>
          <a:bodyPr wrap="square" rtlCol="0">
            <a:spAutoFit/>
          </a:bodyPr>
          <a:lstStyle/>
          <a:p>
            <a:endParaRPr lang="en-US" sz="1200" dirty="0">
              <a:solidFill>
                <a:schemeClr val="bg2">
                  <a:lumMod val="25000"/>
                </a:schemeClr>
              </a:solidFill>
              <a:latin typeface="Arial Narrow" charset="0"/>
              <a:ea typeface="Arial Narrow" charset="0"/>
              <a:cs typeface="Arial Narrow" charset="0"/>
            </a:endParaRPr>
          </a:p>
        </p:txBody>
      </p:sp>
      <p:sp>
        <p:nvSpPr>
          <p:cNvPr id="67" name="TextBox 66"/>
          <p:cNvSpPr txBox="1"/>
          <p:nvPr/>
        </p:nvSpPr>
        <p:spPr>
          <a:xfrm>
            <a:off x="9155208" y="17023980"/>
            <a:ext cx="1119349" cy="18288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7" name="TextBox 306"/>
          <p:cNvSpPr txBox="1"/>
          <p:nvPr/>
        </p:nvSpPr>
        <p:spPr>
          <a:xfrm>
            <a:off x="8609514" y="18209451"/>
            <a:ext cx="832291" cy="91440"/>
          </a:xfrm>
          <a:prstGeom prst="rect">
            <a:avLst/>
          </a:prstGeom>
          <a:solidFill>
            <a:schemeClr val="accent1"/>
          </a:solidFill>
        </p:spPr>
        <p:txBody>
          <a:bodyPr wrap="square" rtlCol="0">
            <a:spAutoFit/>
          </a:bodyPr>
          <a:lstStyle/>
          <a:p>
            <a:pPr algn="ctr"/>
            <a:endParaRPr lang="en-US" sz="600" dirty="0">
              <a:latin typeface="Arial Narrow" charset="0"/>
              <a:ea typeface="Arial Narrow" charset="0"/>
              <a:cs typeface="Arial Narrow" charset="0"/>
            </a:endParaRPr>
          </a:p>
        </p:txBody>
      </p:sp>
      <p:pic>
        <p:nvPicPr>
          <p:cNvPr id="102" name="Picture 10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08038" y="972927"/>
            <a:ext cx="2637897" cy="2017991"/>
          </a:xfrm>
          <a:prstGeom prst="rect">
            <a:avLst/>
          </a:prstGeom>
        </p:spPr>
      </p:pic>
      <p:sp>
        <p:nvSpPr>
          <p:cNvPr id="104" name="TextBox 103"/>
          <p:cNvSpPr txBox="1"/>
          <p:nvPr/>
        </p:nvSpPr>
        <p:spPr>
          <a:xfrm>
            <a:off x="23109604" y="12150472"/>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105" name="TextBox 104"/>
          <p:cNvSpPr txBox="1"/>
          <p:nvPr/>
        </p:nvSpPr>
        <p:spPr>
          <a:xfrm>
            <a:off x="31382974" y="10006399"/>
            <a:ext cx="1122218"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5" name="TextBox 304"/>
          <p:cNvSpPr txBox="1"/>
          <p:nvPr/>
        </p:nvSpPr>
        <p:spPr>
          <a:xfrm>
            <a:off x="23127589" y="12175383"/>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9" name="TextBox 308"/>
          <p:cNvSpPr txBox="1"/>
          <p:nvPr/>
        </p:nvSpPr>
        <p:spPr>
          <a:xfrm flipV="1">
            <a:off x="4425785" y="16176166"/>
            <a:ext cx="796288" cy="11994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44" name="TextBox 343"/>
          <p:cNvSpPr txBox="1"/>
          <p:nvPr/>
        </p:nvSpPr>
        <p:spPr>
          <a:xfrm>
            <a:off x="281558" y="17039220"/>
            <a:ext cx="13132633" cy="1569660"/>
          </a:xfrm>
          <a:prstGeom prst="rect">
            <a:avLst/>
          </a:prstGeom>
          <a:noFill/>
        </p:spPr>
        <p:txBody>
          <a:bodyPr wrap="square" rtlCol="0">
            <a:spAutoFit/>
          </a:bodyPr>
          <a:lstStyle/>
          <a:p>
            <a:pPr algn="just"/>
            <a:br>
              <a:rPr lang="en-US" sz="1600" dirty="0">
                <a:latin typeface="Arial Narrow" panose="020B0604020202020204" pitchFamily="34" charset="0"/>
                <a:ea typeface="Arial Narrow" charset="0"/>
                <a:cs typeface="Arial Narrow" panose="020B0604020202020204" pitchFamily="34" charset="0"/>
              </a:rPr>
            </a:br>
            <a:r>
              <a:rPr lang="en-US" sz="1600" b="1" dirty="0">
                <a:latin typeface="Arial Narrow" panose="020B0604020202020204" pitchFamily="34" charset="0"/>
                <a:ea typeface="Arial Narrow" charset="0"/>
                <a:cs typeface="Arial Narrow" panose="020B0604020202020204" pitchFamily="34" charset="0"/>
              </a:rPr>
              <a:t>Figure 4) </a:t>
            </a:r>
            <a:r>
              <a:rPr lang="en-US" sz="1600" dirty="0">
                <a:latin typeface="Arial Narrow" panose="020B0604020202020204" pitchFamily="34" charset="0"/>
                <a:ea typeface="Arial Narrow" charset="0"/>
                <a:cs typeface="Arial Narrow" panose="020B0604020202020204" pitchFamily="34" charset="0"/>
              </a:rPr>
              <a:t>A - </a:t>
            </a:r>
            <a:r>
              <a:rPr lang="en-US" sz="1600" dirty="0">
                <a:latin typeface="Arial Narrow" panose="020B0604020202020204" pitchFamily="34" charset="0"/>
                <a:cs typeface="Arial Narrow" panose="020B0604020202020204" pitchFamily="34" charset="0"/>
              </a:rPr>
              <a:t>In next step, our pipeline determines the location of the cell’s pieces across different z-slices. Thus, by finding the spikes, we identify the spatial information of each object in a frame, and as a consequence we can reconstruct a 3D representation of the cells. Finally, we applied 3D connected component labeling on our 3D sparse matrix across the video to form the components as cells</a:t>
            </a:r>
            <a:r>
              <a:rPr lang="en-US" sz="1600" b="1" dirty="0">
                <a:latin typeface="Arial Narrow" panose="020B0604020202020204" pitchFamily="34" charset="0"/>
                <a:cs typeface="Arial Narrow" panose="020B0604020202020204" pitchFamily="34" charset="0"/>
              </a:rPr>
              <a:t>. </a:t>
            </a:r>
            <a:r>
              <a:rPr lang="en-US" sz="1600" dirty="0">
                <a:latin typeface="Arial Narrow" panose="020B0604020202020204" pitchFamily="34" charset="0"/>
                <a:cs typeface="Arial Narrow" panose="020B0604020202020204" pitchFamily="34" charset="0"/>
              </a:rPr>
              <a:t>A 3D representation of all the components across the video (all frames that we have) </a:t>
            </a:r>
            <a:r>
              <a:rPr lang="en-US" sz="1600" b="1" dirty="0">
                <a:latin typeface="Arial Narrow" panose="020B0604020202020204" pitchFamily="34" charset="0"/>
                <a:cs typeface="Arial Narrow" panose="020B0604020202020204" pitchFamily="34" charset="0"/>
              </a:rPr>
              <a:t>(Part C) </a:t>
            </a:r>
            <a:r>
              <a:rPr lang="en-US" sz="1600" dirty="0">
                <a:latin typeface="Arial Narrow" panose="020B0604020202020204" pitchFamily="34" charset="0"/>
                <a:cs typeface="Arial Narrow" panose="020B0604020202020204" pitchFamily="34" charset="0"/>
              </a:rPr>
              <a:t>and compared them with our ground truth </a:t>
            </a:r>
            <a:r>
              <a:rPr lang="en-US" sz="1600" b="1" dirty="0">
                <a:latin typeface="Arial Narrow" panose="020B0604020202020204" pitchFamily="34" charset="0"/>
                <a:cs typeface="Arial Narrow" panose="020B0604020202020204" pitchFamily="34" charset="0"/>
              </a:rPr>
              <a:t>(Part B). </a:t>
            </a:r>
            <a:r>
              <a:rPr lang="en-US" sz="1600" dirty="0">
                <a:latin typeface="Arial Narrow" panose="020B0604020202020204" pitchFamily="34" charset="0"/>
                <a:cs typeface="Arial Narrow" panose="020B0604020202020204" pitchFamily="34" charset="0"/>
              </a:rPr>
              <a:t>In next step, we assumed a whole component as a mass and computed the center of the mass for each 3D component (cells) </a:t>
            </a:r>
            <a:r>
              <a:rPr lang="en-US" sz="1600" b="1" dirty="0">
                <a:latin typeface="Arial Narrow" panose="020B0604020202020204" pitchFamily="34" charset="0"/>
                <a:cs typeface="Arial Narrow" panose="020B0604020202020204" pitchFamily="34" charset="0"/>
              </a:rPr>
              <a:t>(Part D). </a:t>
            </a:r>
            <a:r>
              <a:rPr lang="en-US" sz="1600" dirty="0">
                <a:latin typeface="Arial Narrow" panose="020B0604020202020204" pitchFamily="34" charset="0"/>
                <a:cs typeface="Arial Narrow" panose="020B0604020202020204" pitchFamily="34" charset="0"/>
              </a:rPr>
              <a:t>Finally, we computed the volume of each mass (components) and if that volume was less than a small threshold we removed that component from our list </a:t>
            </a:r>
            <a:r>
              <a:rPr lang="en-US" sz="1600" b="1" dirty="0">
                <a:latin typeface="Arial Narrow" panose="020B0604020202020204" pitchFamily="34" charset="0"/>
                <a:cs typeface="Arial Narrow" panose="020B0604020202020204" pitchFamily="34" charset="0"/>
              </a:rPr>
              <a:t>(Part E). </a:t>
            </a:r>
          </a:p>
        </p:txBody>
      </p:sp>
      <p:sp>
        <p:nvSpPr>
          <p:cNvPr id="346" name="Rounded Rectangle 345"/>
          <p:cNvSpPr/>
          <p:nvPr/>
        </p:nvSpPr>
        <p:spPr>
          <a:xfrm>
            <a:off x="32405205" y="10243625"/>
            <a:ext cx="269044"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ounded Rectangle 350"/>
          <p:cNvSpPr/>
          <p:nvPr/>
        </p:nvSpPr>
        <p:spPr>
          <a:xfrm>
            <a:off x="32410674" y="10243625"/>
            <a:ext cx="269044"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29104722" y="10716409"/>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E314EE-BEEC-B04A-A042-3C3321A682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389781" y="3762372"/>
            <a:ext cx="4453462" cy="6604095"/>
          </a:xfrm>
          <a:prstGeom prst="rect">
            <a:avLst/>
          </a:prstGeom>
        </p:spPr>
      </p:pic>
      <p:sp>
        <p:nvSpPr>
          <p:cNvPr id="177" name="TextBox 176">
            <a:extLst>
              <a:ext uri="{FF2B5EF4-FFF2-40B4-BE49-F238E27FC236}">
                <a16:creationId xmlns:a16="http://schemas.microsoft.com/office/drawing/2014/main" id="{94C878CD-ED6B-F942-9A23-C8FF778D30C9}"/>
              </a:ext>
            </a:extLst>
          </p:cNvPr>
          <p:cNvSpPr txBox="1"/>
          <p:nvPr/>
        </p:nvSpPr>
        <p:spPr>
          <a:xfrm>
            <a:off x="2387968" y="5186537"/>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3D Video Tracking : Pre-Processing steps</a:t>
            </a:r>
            <a:endParaRPr lang="en-US" sz="2800" i="1" u="sng" dirty="0">
              <a:solidFill>
                <a:srgbClr val="C00000"/>
              </a:solidFill>
              <a:latin typeface="Arial" charset="0"/>
              <a:ea typeface="Arial" charset="0"/>
              <a:cs typeface="Arial" charset="0"/>
            </a:endParaRPr>
          </a:p>
        </p:txBody>
      </p:sp>
      <p:pic>
        <p:nvPicPr>
          <p:cNvPr id="38" name="Picture 37">
            <a:extLst>
              <a:ext uri="{FF2B5EF4-FFF2-40B4-BE49-F238E27FC236}">
                <a16:creationId xmlns:a16="http://schemas.microsoft.com/office/drawing/2014/main" id="{0CFF442F-251D-AC4B-B54D-6C1ED18A5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8706" y="5770460"/>
            <a:ext cx="4073443" cy="1463974"/>
          </a:xfrm>
          <a:prstGeom prst="rect">
            <a:avLst/>
          </a:prstGeom>
        </p:spPr>
      </p:pic>
      <p:pic>
        <p:nvPicPr>
          <p:cNvPr id="48" name="Picture 47">
            <a:extLst>
              <a:ext uri="{FF2B5EF4-FFF2-40B4-BE49-F238E27FC236}">
                <a16:creationId xmlns:a16="http://schemas.microsoft.com/office/drawing/2014/main" id="{C7ED0566-5BB2-3C4F-BE6D-0F9AB7E25B80}"/>
              </a:ext>
            </a:extLst>
          </p:cNvPr>
          <p:cNvPicPr>
            <a:picLocks noChangeAspect="1"/>
          </p:cNvPicPr>
          <p:nvPr/>
        </p:nvPicPr>
        <p:blipFill>
          <a:blip r:embed="rId10">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tretch>
            <a:fillRect/>
          </a:stretch>
        </p:blipFill>
        <p:spPr>
          <a:xfrm>
            <a:off x="8739474" y="5849804"/>
            <a:ext cx="4276599" cy="3169035"/>
          </a:xfrm>
          <a:prstGeom prst="rect">
            <a:avLst/>
          </a:prstGeom>
        </p:spPr>
      </p:pic>
      <p:pic>
        <p:nvPicPr>
          <p:cNvPr id="53" name="Picture 52">
            <a:extLst>
              <a:ext uri="{FF2B5EF4-FFF2-40B4-BE49-F238E27FC236}">
                <a16:creationId xmlns:a16="http://schemas.microsoft.com/office/drawing/2014/main" id="{B2A3142B-B698-BF49-BCBA-D4423C76AE81}"/>
              </a:ext>
            </a:extLst>
          </p:cNvPr>
          <p:cNvPicPr>
            <a:picLocks noChangeAspect="1"/>
          </p:cNvPicPr>
          <p:nvPr/>
        </p:nvPicPr>
        <p:blipFill>
          <a:blip r:embed="rId11">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tretch>
            <a:fillRect/>
          </a:stretch>
        </p:blipFill>
        <p:spPr>
          <a:xfrm>
            <a:off x="3498617" y="7199787"/>
            <a:ext cx="4878929" cy="3060984"/>
          </a:xfrm>
          <a:prstGeom prst="rect">
            <a:avLst/>
          </a:prstGeom>
        </p:spPr>
      </p:pic>
      <p:pic>
        <p:nvPicPr>
          <p:cNvPr id="55" name="Picture 54">
            <a:extLst>
              <a:ext uri="{FF2B5EF4-FFF2-40B4-BE49-F238E27FC236}">
                <a16:creationId xmlns:a16="http://schemas.microsoft.com/office/drawing/2014/main" id="{DB99E630-9929-BA46-BE37-A79165B0A1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2247" y="10167774"/>
            <a:ext cx="8563523" cy="3439934"/>
          </a:xfrm>
          <a:prstGeom prst="rect">
            <a:avLst/>
          </a:prstGeom>
        </p:spPr>
      </p:pic>
      <p:sp>
        <p:nvSpPr>
          <p:cNvPr id="195" name="TextBox 194">
            <a:extLst>
              <a:ext uri="{FF2B5EF4-FFF2-40B4-BE49-F238E27FC236}">
                <a16:creationId xmlns:a16="http://schemas.microsoft.com/office/drawing/2014/main" id="{042BF016-811D-5045-BA86-85004D077622}"/>
              </a:ext>
            </a:extLst>
          </p:cNvPr>
          <p:cNvSpPr txBox="1"/>
          <p:nvPr/>
        </p:nvSpPr>
        <p:spPr>
          <a:xfrm>
            <a:off x="2950210" y="6117148"/>
            <a:ext cx="608436" cy="400110"/>
          </a:xfrm>
          <a:prstGeom prst="rect">
            <a:avLst/>
          </a:prstGeom>
          <a:noFill/>
        </p:spPr>
        <p:txBody>
          <a:bodyPr wrap="square" rtlCol="0">
            <a:spAutoFit/>
          </a:bodyPr>
          <a:lstStyle/>
          <a:p>
            <a:r>
              <a:rPr lang="en-US" sz="2000" dirty="0">
                <a:latin typeface="Arial Narrow" charset="0"/>
                <a:ea typeface="Arial Narrow" charset="0"/>
                <a:cs typeface="Arial Narrow" charset="0"/>
              </a:rPr>
              <a:t>( I )</a:t>
            </a:r>
          </a:p>
        </p:txBody>
      </p:sp>
      <p:sp>
        <p:nvSpPr>
          <p:cNvPr id="197" name="TextBox 196">
            <a:extLst>
              <a:ext uri="{FF2B5EF4-FFF2-40B4-BE49-F238E27FC236}">
                <a16:creationId xmlns:a16="http://schemas.microsoft.com/office/drawing/2014/main" id="{9119FBE9-86A7-474C-A82E-9EC684D92C63}"/>
              </a:ext>
            </a:extLst>
          </p:cNvPr>
          <p:cNvSpPr txBox="1"/>
          <p:nvPr/>
        </p:nvSpPr>
        <p:spPr>
          <a:xfrm>
            <a:off x="2914862" y="8077813"/>
            <a:ext cx="608436" cy="400110"/>
          </a:xfrm>
          <a:prstGeom prst="rect">
            <a:avLst/>
          </a:prstGeom>
          <a:noFill/>
        </p:spPr>
        <p:txBody>
          <a:bodyPr wrap="square" rtlCol="0">
            <a:spAutoFit/>
          </a:bodyPr>
          <a:lstStyle/>
          <a:p>
            <a:r>
              <a:rPr lang="en-US" sz="2000" dirty="0">
                <a:latin typeface="Arial Narrow" charset="0"/>
                <a:ea typeface="Arial Narrow" charset="0"/>
                <a:cs typeface="Arial Narrow" charset="0"/>
              </a:rPr>
              <a:t>( II )</a:t>
            </a:r>
          </a:p>
        </p:txBody>
      </p:sp>
      <p:sp>
        <p:nvSpPr>
          <p:cNvPr id="202" name="TextBox 201">
            <a:extLst>
              <a:ext uri="{FF2B5EF4-FFF2-40B4-BE49-F238E27FC236}">
                <a16:creationId xmlns:a16="http://schemas.microsoft.com/office/drawing/2014/main" id="{8E7D777B-0378-D44F-8657-7BB78C8DC745}"/>
              </a:ext>
            </a:extLst>
          </p:cNvPr>
          <p:cNvSpPr txBox="1"/>
          <p:nvPr/>
        </p:nvSpPr>
        <p:spPr>
          <a:xfrm>
            <a:off x="2978830" y="11421216"/>
            <a:ext cx="608436" cy="400110"/>
          </a:xfrm>
          <a:prstGeom prst="rect">
            <a:avLst/>
          </a:prstGeom>
          <a:noFill/>
        </p:spPr>
        <p:txBody>
          <a:bodyPr wrap="square" rtlCol="0">
            <a:spAutoFit/>
          </a:bodyPr>
          <a:lstStyle/>
          <a:p>
            <a:r>
              <a:rPr lang="en-US" sz="2000" dirty="0">
                <a:latin typeface="Arial Narrow" charset="0"/>
                <a:ea typeface="Arial Narrow" charset="0"/>
                <a:cs typeface="Arial Narrow" charset="0"/>
              </a:rPr>
              <a:t>( III )</a:t>
            </a:r>
          </a:p>
        </p:txBody>
      </p:sp>
      <p:sp>
        <p:nvSpPr>
          <p:cNvPr id="206" name="TextBox 205">
            <a:extLst>
              <a:ext uri="{FF2B5EF4-FFF2-40B4-BE49-F238E27FC236}">
                <a16:creationId xmlns:a16="http://schemas.microsoft.com/office/drawing/2014/main" id="{C86EAC0A-0145-6A47-9A05-4D87648BCBEB}"/>
              </a:ext>
            </a:extLst>
          </p:cNvPr>
          <p:cNvSpPr txBox="1"/>
          <p:nvPr/>
        </p:nvSpPr>
        <p:spPr>
          <a:xfrm>
            <a:off x="429459" y="5692770"/>
            <a:ext cx="2608657" cy="7478970"/>
          </a:xfrm>
          <a:prstGeom prst="rect">
            <a:avLst/>
          </a:prstGeom>
          <a:noFill/>
        </p:spPr>
        <p:txBody>
          <a:bodyPr wrap="square" rtlCol="0">
            <a:spAutoFit/>
          </a:bodyPr>
          <a:lstStyle/>
          <a:p>
            <a:pPr algn="just"/>
            <a:r>
              <a:rPr lang="en-US" sz="1600" b="1" dirty="0">
                <a:latin typeface="Arial Narrow" panose="020B0604020202020204" pitchFamily="34" charset="0"/>
                <a:ea typeface="Arial Narrow" charset="0"/>
                <a:cs typeface="Arial Narrow" panose="020B0604020202020204" pitchFamily="34" charset="0"/>
              </a:rPr>
              <a:t>Figure 2   ( I )</a:t>
            </a:r>
            <a:r>
              <a:rPr lang="en-US" sz="1600" dirty="0">
                <a:latin typeface="Arial Narrow" panose="020B0604020202020204" pitchFamily="34" charset="0"/>
                <a:ea typeface="Arial Narrow" charset="0"/>
                <a:cs typeface="Arial Narrow" panose="020B0604020202020204" pitchFamily="34" charset="0"/>
              </a:rPr>
              <a:t> </a:t>
            </a:r>
            <a:r>
              <a:rPr lang="en-US" sz="1600" dirty="0">
                <a:latin typeface="Arial Narrow" panose="020B0604020202020204" pitchFamily="34" charset="0"/>
                <a:cs typeface="Arial Narrow" panose="020B0604020202020204" pitchFamily="34" charset="0"/>
              </a:rPr>
              <a:t>In 3D microscopic videos, in each frame, we are dealing with a set of slices that determine the depth of the image. </a:t>
            </a:r>
            <a:r>
              <a:rPr lang="en-US" sz="1600" b="1" dirty="0">
                <a:latin typeface="Arial Narrow" panose="020B0604020202020204" pitchFamily="34" charset="0"/>
                <a:cs typeface="Arial Narrow" panose="020B0604020202020204" pitchFamily="34" charset="0"/>
              </a:rPr>
              <a:t>( II )</a:t>
            </a:r>
            <a:r>
              <a:rPr lang="en-US" sz="1600" dirty="0">
                <a:latin typeface="Arial Narrow" panose="020B0604020202020204" pitchFamily="34" charset="0"/>
                <a:cs typeface="Arial Narrow" panose="020B0604020202020204" pitchFamily="34" charset="0"/>
              </a:rPr>
              <a:t> To remove the noise and finding the position of the cell particles we used 2 methods First (left ) we tried smoothing and then sharpening the edges. (a) normal image and its 3d intensity map. (b)The smoothed version of the image and it’s intensity map. (c) the sharpened version of image in part (b). The 2</a:t>
            </a:r>
            <a:r>
              <a:rPr lang="en-US" sz="1600" baseline="30000" dirty="0">
                <a:latin typeface="Arial Narrow" panose="020B0604020202020204" pitchFamily="34" charset="0"/>
                <a:cs typeface="Arial Narrow" panose="020B0604020202020204" pitchFamily="34" charset="0"/>
              </a:rPr>
              <a:t>nd</a:t>
            </a:r>
            <a:r>
              <a:rPr lang="en-US" sz="1600" dirty="0">
                <a:latin typeface="Arial Narrow" panose="020B0604020202020204" pitchFamily="34" charset="0"/>
                <a:cs typeface="Arial Narrow" panose="020B0604020202020204" pitchFamily="34" charset="0"/>
              </a:rPr>
              <a:t> method (Right) relies on several filtering techniques. first we applied the adaptive thresholding on the original image. (III) : To select the best possible result among them, we have plotted their intensity map before and after thresholding. As it illustrated in </a:t>
            </a:r>
            <a:r>
              <a:rPr lang="en-US" sz="1600" i="1" dirty="0">
                <a:latin typeface="Arial Narrow" panose="020B0604020202020204" pitchFamily="34" charset="0"/>
                <a:cs typeface="Arial Narrow" panose="020B0604020202020204" pitchFamily="34" charset="0"/>
              </a:rPr>
              <a:t>Figure 2 part </a:t>
            </a:r>
            <a:r>
              <a:rPr lang="en-US" sz="1600" b="1" i="1" dirty="0">
                <a:latin typeface="Arial Narrow" panose="020B0604020202020204" pitchFamily="34" charset="0"/>
                <a:cs typeface="Arial Narrow" panose="020B0604020202020204" pitchFamily="34" charset="0"/>
              </a:rPr>
              <a:t>(III)  </a:t>
            </a:r>
            <a:r>
              <a:rPr lang="en-US" sz="1600" dirty="0">
                <a:latin typeface="Arial Narrow" panose="020B0604020202020204" pitchFamily="34" charset="0"/>
                <a:cs typeface="Arial Narrow" panose="020B0604020202020204" pitchFamily="34" charset="0"/>
              </a:rPr>
              <a:t>the result of </a:t>
            </a:r>
            <a:r>
              <a:rPr lang="en-US" sz="1600" dirty="0" err="1">
                <a:latin typeface="Arial Narrow" panose="020B0604020202020204" pitchFamily="34" charset="0"/>
                <a:cs typeface="Arial Narrow" panose="020B0604020202020204" pitchFamily="34" charset="0"/>
              </a:rPr>
              <a:t>aplplying</a:t>
            </a:r>
            <a:r>
              <a:rPr lang="en-US" sz="1600" dirty="0">
                <a:latin typeface="Arial Narrow" panose="020B0604020202020204" pitchFamily="34" charset="0"/>
                <a:cs typeface="Arial Narrow" panose="020B0604020202020204" pitchFamily="34" charset="0"/>
              </a:rPr>
              <a:t> Adaptive thresholding + logarithmic correction and then thresholding in order to save the spikes, which shows the possible location of the cells, works best ( part C ) . </a:t>
            </a:r>
            <a:endParaRPr lang="en-US" sz="1600" dirty="0">
              <a:latin typeface="Arial Narrow" panose="020B0604020202020204" pitchFamily="34" charset="0"/>
              <a:ea typeface="Arial Narrow" charset="0"/>
              <a:cs typeface="Arial Narrow" panose="020B0604020202020204" pitchFamily="34" charset="0"/>
            </a:endParaRPr>
          </a:p>
        </p:txBody>
      </p:sp>
      <p:sp>
        <p:nvSpPr>
          <p:cNvPr id="207" name="TextBox 206">
            <a:extLst>
              <a:ext uri="{FF2B5EF4-FFF2-40B4-BE49-F238E27FC236}">
                <a16:creationId xmlns:a16="http://schemas.microsoft.com/office/drawing/2014/main" id="{63E02C53-4ACA-804C-A024-50486BF6630A}"/>
              </a:ext>
            </a:extLst>
          </p:cNvPr>
          <p:cNvSpPr txBox="1"/>
          <p:nvPr/>
        </p:nvSpPr>
        <p:spPr>
          <a:xfrm>
            <a:off x="21468705" y="20045566"/>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Acknowledgements</a:t>
            </a:r>
            <a:endParaRPr lang="en-US" sz="2800" i="1" u="sng" dirty="0">
              <a:solidFill>
                <a:srgbClr val="C00000"/>
              </a:solidFill>
              <a:latin typeface="Arial" charset="0"/>
              <a:ea typeface="Arial" charset="0"/>
              <a:cs typeface="Arial" charset="0"/>
            </a:endParaRPr>
          </a:p>
        </p:txBody>
      </p:sp>
      <p:pic>
        <p:nvPicPr>
          <p:cNvPr id="61" name="Picture 60">
            <a:extLst>
              <a:ext uri="{FF2B5EF4-FFF2-40B4-BE49-F238E27FC236}">
                <a16:creationId xmlns:a16="http://schemas.microsoft.com/office/drawing/2014/main" id="{473E644F-9A1A-3A43-9332-B027D7C77ACF}"/>
              </a:ext>
            </a:extLst>
          </p:cNvPr>
          <p:cNvPicPr>
            <a:picLocks noChangeAspect="1"/>
          </p:cNvPicPr>
          <p:nvPr/>
        </p:nvPicPr>
        <p:blipFill>
          <a:blip r:embed="rId13">
            <a:extLst>
              <a:ext uri="{BEBA8EAE-BF5A-486C-A8C5-ECC9F3942E4B}">
                <a14:imgProps xmlns:a14="http://schemas.microsoft.com/office/drawing/2010/main">
                  <a14:imgLayer>
                    <a14:imgEffect>
                      <a14:sharpenSoften amount="50000"/>
                    </a14:imgEffect>
                  </a14:imgLayer>
                </a14:imgProps>
              </a:ext>
              <a:ext uri="{28A0092B-C50C-407E-A947-70E740481C1C}">
                <a14:useLocalDpi xmlns:a14="http://schemas.microsoft.com/office/drawing/2010/main" val="0"/>
              </a:ext>
            </a:extLst>
          </a:blip>
          <a:stretch>
            <a:fillRect/>
          </a:stretch>
        </p:blipFill>
        <p:spPr>
          <a:xfrm>
            <a:off x="6447769" y="19000601"/>
            <a:ext cx="3493740" cy="2954487"/>
          </a:xfrm>
          <a:prstGeom prst="rect">
            <a:avLst/>
          </a:prstGeom>
        </p:spPr>
      </p:pic>
      <p:sp>
        <p:nvSpPr>
          <p:cNvPr id="211" name="TextBox 210">
            <a:extLst>
              <a:ext uri="{FF2B5EF4-FFF2-40B4-BE49-F238E27FC236}">
                <a16:creationId xmlns:a16="http://schemas.microsoft.com/office/drawing/2014/main" id="{68699BF4-8209-2B41-A5D3-20A5DBDF63B5}"/>
              </a:ext>
            </a:extLst>
          </p:cNvPr>
          <p:cNvSpPr txBox="1"/>
          <p:nvPr/>
        </p:nvSpPr>
        <p:spPr>
          <a:xfrm>
            <a:off x="189373" y="19084749"/>
            <a:ext cx="5347827" cy="2062103"/>
          </a:xfrm>
          <a:prstGeom prst="rect">
            <a:avLst/>
          </a:prstGeom>
          <a:noFill/>
        </p:spPr>
        <p:txBody>
          <a:bodyPr wrap="square" rtlCol="0">
            <a:spAutoFit/>
          </a:bodyPr>
          <a:lstStyle/>
          <a:p>
            <a:pPr algn="just"/>
            <a:r>
              <a:rPr lang="en-US" sz="1600" b="1" dirty="0">
                <a:latin typeface="Arial Narrow" panose="020B0604020202020204" pitchFamily="34" charset="0"/>
                <a:cs typeface="Arial Narrow" panose="020B0604020202020204" pitchFamily="34" charset="0"/>
              </a:rPr>
              <a:t>Figure 4) </a:t>
            </a:r>
            <a:r>
              <a:rPr lang="en-US" sz="1600" dirty="0">
                <a:latin typeface="Arial Narrow" panose="020B0604020202020204" pitchFamily="34" charset="0"/>
                <a:cs typeface="Arial Narrow" panose="020B0604020202020204" pitchFamily="34" charset="0"/>
              </a:rPr>
              <a:t>Appropriate thresholding demonstrate the possible locations of the objects. Here we only have values for objects and the background is mapped to “0”. Our threshold is purposely kept light, so our false negative rate is minimized or even zeroed out, and we are left with object candidates to be processed further in the next module. As a result, now we have a sparse matrix instead of a huge matrix of. After thresholding, we found that more than 98% of the resulting matrix is sparse </a:t>
            </a:r>
          </a:p>
        </p:txBody>
      </p:sp>
      <p:pic>
        <p:nvPicPr>
          <p:cNvPr id="71" name="Picture 70">
            <a:extLst>
              <a:ext uri="{FF2B5EF4-FFF2-40B4-BE49-F238E27FC236}">
                <a16:creationId xmlns:a16="http://schemas.microsoft.com/office/drawing/2014/main" id="{A57F1941-956D-3544-B93D-A9607F37AD1D}"/>
              </a:ext>
            </a:extLst>
          </p:cNvPr>
          <p:cNvPicPr>
            <a:picLocks noChangeAspect="1"/>
          </p:cNvPicPr>
          <p:nvPr/>
        </p:nvPicPr>
        <p:blipFill>
          <a:blip r:embed="rId14">
            <a:extLst>
              <a:ext uri="{BEBA8EAE-BF5A-486C-A8C5-ECC9F3942E4B}">
                <a14:imgProps xmlns:a14="http://schemas.microsoft.com/office/drawing/2010/main">
                  <a14:imgLayer>
                    <a14:imgEffect>
                      <a14:sharpenSoften amount="25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7054" y="13925550"/>
            <a:ext cx="4119893" cy="3111401"/>
          </a:xfrm>
          <a:prstGeom prst="rect">
            <a:avLst/>
          </a:prstGeom>
        </p:spPr>
      </p:pic>
      <p:pic>
        <p:nvPicPr>
          <p:cNvPr id="77" name="Picture 76">
            <a:extLst>
              <a:ext uri="{FF2B5EF4-FFF2-40B4-BE49-F238E27FC236}">
                <a16:creationId xmlns:a16="http://schemas.microsoft.com/office/drawing/2014/main" id="{32401DBB-F73A-564D-A5DD-6113B1FDFF63}"/>
              </a:ext>
            </a:extLst>
          </p:cNvPr>
          <p:cNvPicPr>
            <a:picLocks noChangeAspect="1"/>
          </p:cNvPicPr>
          <p:nvPr/>
        </p:nvPicPr>
        <p:blipFill rotWithShape="1">
          <a:blip r:embed="rId15">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rcRect l="48997"/>
          <a:stretch/>
        </p:blipFill>
        <p:spPr>
          <a:xfrm>
            <a:off x="8709194" y="14179630"/>
            <a:ext cx="2359769" cy="2789787"/>
          </a:xfrm>
          <a:prstGeom prst="rect">
            <a:avLst/>
          </a:prstGeom>
        </p:spPr>
      </p:pic>
      <p:pic>
        <p:nvPicPr>
          <p:cNvPr id="74" name="Picture 73">
            <a:extLst>
              <a:ext uri="{FF2B5EF4-FFF2-40B4-BE49-F238E27FC236}">
                <a16:creationId xmlns:a16="http://schemas.microsoft.com/office/drawing/2014/main" id="{345553C8-202E-2E4D-AD58-F0A81DD03817}"/>
              </a:ext>
            </a:extLst>
          </p:cNvPr>
          <p:cNvPicPr>
            <a:picLocks noChangeAspect="1"/>
          </p:cNvPicPr>
          <p:nvPr/>
        </p:nvPicPr>
        <p:blipFill>
          <a:blip r:embed="rId16">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tretch>
            <a:fillRect/>
          </a:stretch>
        </p:blipFill>
        <p:spPr>
          <a:xfrm>
            <a:off x="4031802" y="14148255"/>
            <a:ext cx="4780193" cy="2724035"/>
          </a:xfrm>
          <a:prstGeom prst="rect">
            <a:avLst/>
          </a:prstGeom>
        </p:spPr>
      </p:pic>
      <p:pic>
        <p:nvPicPr>
          <p:cNvPr id="81" name="Picture 80">
            <a:extLst>
              <a:ext uri="{FF2B5EF4-FFF2-40B4-BE49-F238E27FC236}">
                <a16:creationId xmlns:a16="http://schemas.microsoft.com/office/drawing/2014/main" id="{FE4B917F-AD76-A642-92C5-CCD0D8FA4347}"/>
              </a:ext>
            </a:extLst>
          </p:cNvPr>
          <p:cNvPicPr>
            <a:picLocks noChangeAspect="1"/>
          </p:cNvPicPr>
          <p:nvPr/>
        </p:nvPicPr>
        <p:blipFill>
          <a:blip r:embed="rId17">
            <a:extLst>
              <a:ext uri="{BEBA8EAE-BF5A-486C-A8C5-ECC9F3942E4B}">
                <a14:imgProps xmlns:a14="http://schemas.microsoft.com/office/drawing/2010/main">
                  <a14:imgLayer>
                    <a14:imgEffect>
                      <a14:colorTemperature colorTemp="47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10986915" y="14191218"/>
            <a:ext cx="2441100" cy="2820110"/>
          </a:xfrm>
          <a:prstGeom prst="rect">
            <a:avLst/>
          </a:prstGeom>
        </p:spPr>
      </p:pic>
      <p:sp>
        <p:nvSpPr>
          <p:cNvPr id="276" name="TextBox 275"/>
          <p:cNvSpPr txBox="1"/>
          <p:nvPr/>
        </p:nvSpPr>
        <p:spPr>
          <a:xfrm>
            <a:off x="9487376" y="16469039"/>
            <a:ext cx="898511" cy="302234"/>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16" name="TextBox 215">
            <a:extLst>
              <a:ext uri="{FF2B5EF4-FFF2-40B4-BE49-F238E27FC236}">
                <a16:creationId xmlns:a16="http://schemas.microsoft.com/office/drawing/2014/main" id="{8D431ED7-A33E-194A-AF5D-BE9EEB969448}"/>
              </a:ext>
            </a:extLst>
          </p:cNvPr>
          <p:cNvSpPr txBox="1"/>
          <p:nvPr/>
        </p:nvSpPr>
        <p:spPr>
          <a:xfrm>
            <a:off x="7251034" y="16374372"/>
            <a:ext cx="898511" cy="302234"/>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84" name="TextBox 83">
            <a:extLst>
              <a:ext uri="{FF2B5EF4-FFF2-40B4-BE49-F238E27FC236}">
                <a16:creationId xmlns:a16="http://schemas.microsoft.com/office/drawing/2014/main" id="{70946C01-46F1-9946-A720-84AE81758895}"/>
              </a:ext>
            </a:extLst>
          </p:cNvPr>
          <p:cNvSpPr txBox="1"/>
          <p:nvPr/>
        </p:nvSpPr>
        <p:spPr>
          <a:xfrm>
            <a:off x="7077951" y="16457858"/>
            <a:ext cx="15502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1</a:t>
            </a:r>
            <a:r>
              <a:rPr lang="en-US" sz="1200" baseline="30000" dirty="0">
                <a:latin typeface="Times New Roman" panose="02020603050405020304" pitchFamily="18" charset="0"/>
                <a:cs typeface="Times New Roman" panose="02020603050405020304" pitchFamily="18" charset="0"/>
              </a:rPr>
              <a:t>st</a:t>
            </a:r>
            <a:r>
              <a:rPr lang="en-US" sz="1200" dirty="0">
                <a:latin typeface="Times New Roman" panose="02020603050405020304" pitchFamily="18" charset="0"/>
                <a:cs typeface="Times New Roman" panose="02020603050405020304" pitchFamily="18" charset="0"/>
              </a:rPr>
              <a:t> step result</a:t>
            </a:r>
          </a:p>
        </p:txBody>
      </p:sp>
      <p:sp>
        <p:nvSpPr>
          <p:cNvPr id="218" name="TextBox 217">
            <a:extLst>
              <a:ext uri="{FF2B5EF4-FFF2-40B4-BE49-F238E27FC236}">
                <a16:creationId xmlns:a16="http://schemas.microsoft.com/office/drawing/2014/main" id="{3B0EED17-610F-574E-937F-476486ECDF3A}"/>
              </a:ext>
            </a:extLst>
          </p:cNvPr>
          <p:cNvSpPr txBox="1"/>
          <p:nvPr/>
        </p:nvSpPr>
        <p:spPr>
          <a:xfrm>
            <a:off x="9337143" y="16469039"/>
            <a:ext cx="1550281"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 2</a:t>
            </a:r>
            <a:r>
              <a:rPr lang="en-US" sz="1200" baseline="30000" dirty="0">
                <a:latin typeface="Times New Roman" panose="02020603050405020304" pitchFamily="18" charset="0"/>
                <a:cs typeface="Times New Roman" panose="02020603050405020304" pitchFamily="18" charset="0"/>
              </a:rPr>
              <a:t>nd</a:t>
            </a:r>
            <a:r>
              <a:rPr lang="en-US" sz="1200" dirty="0">
                <a:latin typeface="Times New Roman" panose="02020603050405020304" pitchFamily="18" charset="0"/>
                <a:cs typeface="Times New Roman" panose="02020603050405020304" pitchFamily="18" charset="0"/>
              </a:rPr>
              <a:t> step result</a:t>
            </a:r>
          </a:p>
        </p:txBody>
      </p:sp>
      <p:sp>
        <p:nvSpPr>
          <p:cNvPr id="222" name="TextBox 221">
            <a:extLst>
              <a:ext uri="{FF2B5EF4-FFF2-40B4-BE49-F238E27FC236}">
                <a16:creationId xmlns:a16="http://schemas.microsoft.com/office/drawing/2014/main" id="{BE33407F-AD06-1646-8742-CCCCD2E7B43F}"/>
              </a:ext>
            </a:extLst>
          </p:cNvPr>
          <p:cNvSpPr txBox="1"/>
          <p:nvPr/>
        </p:nvSpPr>
        <p:spPr>
          <a:xfrm>
            <a:off x="2223663" y="16982939"/>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A</a:t>
            </a:r>
          </a:p>
        </p:txBody>
      </p:sp>
      <p:sp>
        <p:nvSpPr>
          <p:cNvPr id="224" name="TextBox 223">
            <a:extLst>
              <a:ext uri="{FF2B5EF4-FFF2-40B4-BE49-F238E27FC236}">
                <a16:creationId xmlns:a16="http://schemas.microsoft.com/office/drawing/2014/main" id="{B916B262-5971-5D4D-8F82-32BAA04622B0}"/>
              </a:ext>
            </a:extLst>
          </p:cNvPr>
          <p:cNvSpPr txBox="1"/>
          <p:nvPr/>
        </p:nvSpPr>
        <p:spPr>
          <a:xfrm>
            <a:off x="4822977" y="16880250"/>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B</a:t>
            </a:r>
          </a:p>
        </p:txBody>
      </p:sp>
      <p:sp>
        <p:nvSpPr>
          <p:cNvPr id="228" name="TextBox 227">
            <a:extLst>
              <a:ext uri="{FF2B5EF4-FFF2-40B4-BE49-F238E27FC236}">
                <a16:creationId xmlns:a16="http://schemas.microsoft.com/office/drawing/2014/main" id="{F4AAF098-E9FD-DD4A-BA9C-14A85FAFBD14}"/>
              </a:ext>
            </a:extLst>
          </p:cNvPr>
          <p:cNvSpPr txBox="1"/>
          <p:nvPr/>
        </p:nvSpPr>
        <p:spPr>
          <a:xfrm>
            <a:off x="7378764" y="16878078"/>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C</a:t>
            </a:r>
          </a:p>
        </p:txBody>
      </p:sp>
      <p:sp>
        <p:nvSpPr>
          <p:cNvPr id="229" name="TextBox 228">
            <a:extLst>
              <a:ext uri="{FF2B5EF4-FFF2-40B4-BE49-F238E27FC236}">
                <a16:creationId xmlns:a16="http://schemas.microsoft.com/office/drawing/2014/main" id="{6C810BF0-47C3-FC4B-8A49-1DEB58C69532}"/>
              </a:ext>
            </a:extLst>
          </p:cNvPr>
          <p:cNvSpPr txBox="1"/>
          <p:nvPr/>
        </p:nvSpPr>
        <p:spPr>
          <a:xfrm>
            <a:off x="9707756" y="16884922"/>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D</a:t>
            </a:r>
          </a:p>
        </p:txBody>
      </p:sp>
      <p:sp>
        <p:nvSpPr>
          <p:cNvPr id="231" name="TextBox 230">
            <a:extLst>
              <a:ext uri="{FF2B5EF4-FFF2-40B4-BE49-F238E27FC236}">
                <a16:creationId xmlns:a16="http://schemas.microsoft.com/office/drawing/2014/main" id="{A27CA910-C574-EE46-B584-AE1CEDAB6364}"/>
              </a:ext>
            </a:extLst>
          </p:cNvPr>
          <p:cNvSpPr txBox="1"/>
          <p:nvPr/>
        </p:nvSpPr>
        <p:spPr>
          <a:xfrm>
            <a:off x="11900791" y="16883286"/>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E</a:t>
            </a:r>
          </a:p>
        </p:txBody>
      </p:sp>
      <p:sp>
        <p:nvSpPr>
          <p:cNvPr id="86" name="TextBox 85">
            <a:extLst>
              <a:ext uri="{FF2B5EF4-FFF2-40B4-BE49-F238E27FC236}">
                <a16:creationId xmlns:a16="http://schemas.microsoft.com/office/drawing/2014/main" id="{ED9BE793-7384-A14C-A0C5-4E9EA3AE6059}"/>
              </a:ext>
            </a:extLst>
          </p:cNvPr>
          <p:cNvSpPr txBox="1"/>
          <p:nvPr/>
        </p:nvSpPr>
        <p:spPr>
          <a:xfrm>
            <a:off x="19965133" y="20681363"/>
            <a:ext cx="12734515" cy="1815882"/>
          </a:xfrm>
          <a:prstGeom prst="rect">
            <a:avLst/>
          </a:prstGeom>
          <a:noFill/>
        </p:spPr>
        <p:txBody>
          <a:bodyPr wrap="square" rtlCol="0">
            <a:spAutoFit/>
          </a:bodyPr>
          <a:lstStyle/>
          <a:p>
            <a:pPr algn="just"/>
            <a:r>
              <a:rPr lang="en-US" sz="1600" dirty="0">
                <a:latin typeface="Arial Narrow" panose="020B0604020202020204" pitchFamily="34" charset="0"/>
                <a:cs typeface="Arial Narrow" panose="020B0604020202020204" pitchFamily="34" charset="0"/>
              </a:rPr>
              <a:t>The authors acknowledge </a:t>
            </a:r>
            <a:r>
              <a:rPr lang="en-US" sz="1600" b="1" dirty="0">
                <a:latin typeface="Arial Narrow" panose="020B0604020202020204" pitchFamily="34" charset="0"/>
                <a:cs typeface="Arial Narrow" panose="020B0604020202020204" pitchFamily="34" charset="0"/>
              </a:rPr>
              <a:t>Dr. Kyle Johnsen</a:t>
            </a:r>
            <a:r>
              <a:rPr lang="en-US" sz="1600" dirty="0">
                <a:latin typeface="Arial Narrow" panose="020B0604020202020204" pitchFamily="34" charset="0"/>
                <a:cs typeface="Arial Narrow" panose="020B0604020202020204" pitchFamily="34" charset="0"/>
              </a:rPr>
              <a:t> and the </a:t>
            </a:r>
            <a:r>
              <a:rPr lang="en-US" sz="1600" b="1" dirty="0">
                <a:latin typeface="Arial Narrow" panose="020B0604020202020204" pitchFamily="34" charset="0"/>
                <a:cs typeface="Arial Narrow" panose="020B0604020202020204" pitchFamily="34" charset="0"/>
              </a:rPr>
              <a:t>Georgia Informatics Institutes </a:t>
            </a:r>
            <a:r>
              <a:rPr lang="en-US" sz="1600" dirty="0">
                <a:latin typeface="Arial Narrow" panose="020B0604020202020204" pitchFamily="34" charset="0"/>
                <a:cs typeface="Arial Narrow" panose="020B0604020202020204" pitchFamily="34" charset="0"/>
              </a:rPr>
              <a:t>for providing the computational resources for this project. This work is supported in part by the GII Fellowship.. We gratefully acknowledge the support of NVIDIA Corporation with the donation of the Titan X Pascal GPU used for this research. We acknowledge and thank Google for a generous Research Grant for use on their Compute Platform. We acknowledge partial support from the NSF Advances in Biological Informatics (ABI) under award number 1458766.</a:t>
            </a:r>
          </a:p>
          <a:p>
            <a:br>
              <a:rPr lang="en-US" sz="1600" dirty="0">
                <a:latin typeface="Arial Narrow" panose="020B0604020202020204" pitchFamily="34" charset="0"/>
                <a:cs typeface="Arial Narrow" panose="020B0604020202020204" pitchFamily="34" charset="0"/>
              </a:rPr>
            </a:br>
            <a:br>
              <a:rPr lang="en-US" sz="1600" dirty="0">
                <a:latin typeface="Arial Narrow" panose="020B0604020202020204" pitchFamily="34" charset="0"/>
                <a:cs typeface="Arial Narrow" panose="020B0604020202020204" pitchFamily="34" charset="0"/>
              </a:rPr>
            </a:br>
            <a:endParaRPr lang="en-US" sz="1600" dirty="0">
              <a:latin typeface="Arial Narrow" panose="020B0604020202020204" pitchFamily="34" charset="0"/>
              <a:cs typeface="Arial Narrow" panose="020B0604020202020204" pitchFamily="34" charset="0"/>
            </a:endParaRPr>
          </a:p>
        </p:txBody>
      </p:sp>
      <p:pic>
        <p:nvPicPr>
          <p:cNvPr id="88" name="Picture 87">
            <a:extLst>
              <a:ext uri="{FF2B5EF4-FFF2-40B4-BE49-F238E27FC236}">
                <a16:creationId xmlns:a16="http://schemas.microsoft.com/office/drawing/2014/main" id="{F0F8415A-6D5F-8B4D-AEC0-7B0CF72AAD5B}"/>
              </a:ext>
            </a:extLst>
          </p:cNvPr>
          <p:cNvPicPr>
            <a:picLocks noChangeAspect="1"/>
          </p:cNvPicPr>
          <p:nvPr/>
        </p:nvPicPr>
        <p:blipFill>
          <a:blip r:embed="rId18">
            <a:extLst>
              <a:ext uri="{BEBA8EAE-BF5A-486C-A8C5-ECC9F3942E4B}">
                <a14:imgProps xmlns:a14="http://schemas.microsoft.com/office/drawing/2010/main">
                  <a14:imgLayer>
                    <a14:imgEffect>
                      <a14:sharpenSoften amount="500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9974349" y="3448340"/>
            <a:ext cx="4419608" cy="3624340"/>
          </a:xfrm>
          <a:prstGeom prst="rect">
            <a:avLst/>
          </a:prstGeom>
        </p:spPr>
      </p:pic>
      <p:pic>
        <p:nvPicPr>
          <p:cNvPr id="95" name="Picture 94">
            <a:extLst>
              <a:ext uri="{FF2B5EF4-FFF2-40B4-BE49-F238E27FC236}">
                <a16:creationId xmlns:a16="http://schemas.microsoft.com/office/drawing/2014/main" id="{94B76535-9470-EA4F-A341-95FA2D04207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589386" y="9610425"/>
            <a:ext cx="158937" cy="3867115"/>
          </a:xfrm>
          <a:prstGeom prst="rect">
            <a:avLst/>
          </a:prstGeom>
        </p:spPr>
      </p:pic>
      <p:pic>
        <p:nvPicPr>
          <p:cNvPr id="97" name="Picture 96">
            <a:extLst>
              <a:ext uri="{FF2B5EF4-FFF2-40B4-BE49-F238E27FC236}">
                <a16:creationId xmlns:a16="http://schemas.microsoft.com/office/drawing/2014/main" id="{E54A027D-80E8-C647-AD3B-78357C3C1792}"/>
              </a:ext>
            </a:extLst>
          </p:cNvPr>
          <p:cNvPicPr>
            <a:picLocks noChangeAspect="1"/>
          </p:cNvPicPr>
          <p:nvPr/>
        </p:nvPicPr>
        <p:blipFill>
          <a:blip r:embed="rId20">
            <a:extLst>
              <a:ext uri="{BEBA8EAE-BF5A-486C-A8C5-ECC9F3942E4B}">
                <a14:imgProps xmlns:a14="http://schemas.microsoft.com/office/drawing/2010/main">
                  <a14:imgLayer>
                    <a14:imgEffect>
                      <a14:saturation sat="300000"/>
                    </a14:imgEffect>
                  </a14:imgLayer>
                </a14:imgProps>
              </a:ext>
              <a:ext uri="{28A0092B-C50C-407E-A947-70E740481C1C}">
                <a14:useLocalDpi xmlns:a14="http://schemas.microsoft.com/office/drawing/2010/main" val="0"/>
              </a:ext>
            </a:extLst>
          </a:blip>
          <a:stretch>
            <a:fillRect/>
          </a:stretch>
        </p:blipFill>
        <p:spPr>
          <a:xfrm>
            <a:off x="29156468" y="4034370"/>
            <a:ext cx="3588251" cy="2214970"/>
          </a:xfrm>
          <a:prstGeom prst="rect">
            <a:avLst/>
          </a:prstGeom>
        </p:spPr>
      </p:pic>
      <p:pic>
        <p:nvPicPr>
          <p:cNvPr id="106" name="Picture 105">
            <a:extLst>
              <a:ext uri="{FF2B5EF4-FFF2-40B4-BE49-F238E27FC236}">
                <a16:creationId xmlns:a16="http://schemas.microsoft.com/office/drawing/2014/main" id="{E8510969-AF1A-C84C-9996-5FAE30970BC6}"/>
              </a:ext>
            </a:extLst>
          </p:cNvPr>
          <p:cNvPicPr>
            <a:picLocks noChangeAspect="1"/>
          </p:cNvPicPr>
          <p:nvPr/>
        </p:nvPicPr>
        <p:blipFill>
          <a:blip r:embed="rId21">
            <a:duotone>
              <a:prstClr val="black"/>
              <a:schemeClr val="tx1">
                <a:tint val="45000"/>
                <a:satMod val="400000"/>
              </a:schemeClr>
            </a:duotone>
            <a:extLst>
              <a:ext uri="{BEBA8EAE-BF5A-486C-A8C5-ECC9F3942E4B}">
                <a14:imgProps xmlns:a14="http://schemas.microsoft.com/office/drawing/2010/main">
                  <a14:imgLayer>
                    <a14:imgEffect>
                      <a14:sharpenSoften amount="50000"/>
                    </a14:imgEffect>
                    <a14:imgEffect>
                      <a14:colorTemperature colorTemp="112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20728878" y="8275213"/>
            <a:ext cx="3049575" cy="1021188"/>
          </a:xfrm>
          <a:prstGeom prst="rect">
            <a:avLst/>
          </a:prstGeom>
        </p:spPr>
      </p:pic>
      <p:pic>
        <p:nvPicPr>
          <p:cNvPr id="108" name="Picture 107">
            <a:extLst>
              <a:ext uri="{FF2B5EF4-FFF2-40B4-BE49-F238E27FC236}">
                <a16:creationId xmlns:a16="http://schemas.microsoft.com/office/drawing/2014/main" id="{3E645D82-1B08-CC45-8B2B-A4EF3B418E86}"/>
              </a:ext>
            </a:extLst>
          </p:cNvPr>
          <p:cNvPicPr>
            <a:picLocks noChangeAspect="1"/>
          </p:cNvPicPr>
          <p:nvPr/>
        </p:nvPicPr>
        <p:blipFill>
          <a:blip r:embed="rId22">
            <a:extLst>
              <a:ext uri="{BEBA8EAE-BF5A-486C-A8C5-ECC9F3942E4B}">
                <a14:imgProps xmlns:a14="http://schemas.microsoft.com/office/drawing/2010/main">
                  <a14:imgLayer>
                    <a14:imgEffect>
                      <a14:sharpenSoften amount="25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24474466" y="3915940"/>
            <a:ext cx="4786347" cy="2554105"/>
          </a:xfrm>
          <a:prstGeom prst="rect">
            <a:avLst/>
          </a:prstGeom>
        </p:spPr>
      </p:pic>
      <p:sp>
        <p:nvSpPr>
          <p:cNvPr id="244" name="TextBox 243">
            <a:extLst>
              <a:ext uri="{FF2B5EF4-FFF2-40B4-BE49-F238E27FC236}">
                <a16:creationId xmlns:a16="http://schemas.microsoft.com/office/drawing/2014/main" id="{E390CB1E-A163-404A-A729-D44469FD7FC5}"/>
              </a:ext>
            </a:extLst>
          </p:cNvPr>
          <p:cNvSpPr txBox="1"/>
          <p:nvPr/>
        </p:nvSpPr>
        <p:spPr>
          <a:xfrm>
            <a:off x="23996177" y="6566013"/>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A</a:t>
            </a:r>
          </a:p>
        </p:txBody>
      </p:sp>
      <p:sp>
        <p:nvSpPr>
          <p:cNvPr id="245" name="TextBox 244">
            <a:extLst>
              <a:ext uri="{FF2B5EF4-FFF2-40B4-BE49-F238E27FC236}">
                <a16:creationId xmlns:a16="http://schemas.microsoft.com/office/drawing/2014/main" id="{ED89AA53-AE34-364B-A93F-65FF178EB925}"/>
              </a:ext>
            </a:extLst>
          </p:cNvPr>
          <p:cNvSpPr txBox="1"/>
          <p:nvPr/>
        </p:nvSpPr>
        <p:spPr>
          <a:xfrm>
            <a:off x="28581774" y="6566013"/>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B</a:t>
            </a:r>
          </a:p>
        </p:txBody>
      </p:sp>
      <p:sp>
        <p:nvSpPr>
          <p:cNvPr id="250" name="TextBox 249">
            <a:extLst>
              <a:ext uri="{FF2B5EF4-FFF2-40B4-BE49-F238E27FC236}">
                <a16:creationId xmlns:a16="http://schemas.microsoft.com/office/drawing/2014/main" id="{D03C4DCF-D9E6-C14E-B7BE-025FAB10796B}"/>
              </a:ext>
            </a:extLst>
          </p:cNvPr>
          <p:cNvSpPr txBox="1"/>
          <p:nvPr/>
        </p:nvSpPr>
        <p:spPr>
          <a:xfrm>
            <a:off x="31963706" y="6527847"/>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C</a:t>
            </a:r>
          </a:p>
        </p:txBody>
      </p:sp>
      <p:sp>
        <p:nvSpPr>
          <p:cNvPr id="252" name="TextBox 251">
            <a:extLst>
              <a:ext uri="{FF2B5EF4-FFF2-40B4-BE49-F238E27FC236}">
                <a16:creationId xmlns:a16="http://schemas.microsoft.com/office/drawing/2014/main" id="{87C6563E-C073-1548-920C-5652AC13B5CC}"/>
              </a:ext>
            </a:extLst>
          </p:cNvPr>
          <p:cNvSpPr txBox="1"/>
          <p:nvPr/>
        </p:nvSpPr>
        <p:spPr>
          <a:xfrm>
            <a:off x="24658357" y="6699947"/>
            <a:ext cx="7846835" cy="2308324"/>
          </a:xfrm>
          <a:prstGeom prst="rect">
            <a:avLst/>
          </a:prstGeom>
          <a:noFill/>
        </p:spPr>
        <p:txBody>
          <a:bodyPr wrap="square" rtlCol="0">
            <a:spAutoFit/>
          </a:bodyPr>
          <a:lstStyle/>
          <a:p>
            <a:br>
              <a:rPr lang="en-US" sz="1600" dirty="0">
                <a:latin typeface="Arial Narrow" panose="020B0604020202020204" pitchFamily="34" charset="0"/>
                <a:ea typeface="Arial Narrow" charset="0"/>
                <a:cs typeface="Arial Narrow" panose="020B0604020202020204" pitchFamily="34" charset="0"/>
              </a:rPr>
            </a:br>
            <a:r>
              <a:rPr lang="en-US" sz="1600" b="1" dirty="0">
                <a:latin typeface="Arial Narrow" panose="020B0604020202020204" pitchFamily="34" charset="0"/>
                <a:ea typeface="Arial Narrow" charset="0"/>
                <a:cs typeface="Arial Narrow" panose="020B0604020202020204" pitchFamily="34" charset="0"/>
              </a:rPr>
              <a:t>Figure 5) Part  A </a:t>
            </a:r>
            <a:r>
              <a:rPr lang="en-US" sz="1600" dirty="0">
                <a:latin typeface="Arial Narrow" panose="020B0604020202020204" pitchFamily="34" charset="0"/>
                <a:ea typeface="Arial Narrow" charset="0"/>
                <a:cs typeface="Arial Narrow" panose="020B0604020202020204" pitchFamily="34" charset="0"/>
              </a:rPr>
              <a:t>, shows the </a:t>
            </a:r>
            <a:r>
              <a:rPr lang="en-US" sz="1600" dirty="0">
                <a:latin typeface="Arial Narrow" panose="020B0604020202020204" pitchFamily="34" charset="0"/>
                <a:cs typeface="Arial Narrow" panose="020B0604020202020204" pitchFamily="34" charset="0"/>
              </a:rPr>
              <a:t>3D tracking results . Each trajectory is colored by different colors. </a:t>
            </a:r>
            <a:r>
              <a:rPr lang="en-US" sz="1600" b="1" dirty="0">
                <a:latin typeface="Arial Narrow" panose="020B0604020202020204" pitchFamily="34" charset="0"/>
                <a:cs typeface="Arial Narrow" panose="020B0604020202020204" pitchFamily="34" charset="0"/>
              </a:rPr>
              <a:t>Part B,</a:t>
            </a:r>
            <a:r>
              <a:rPr lang="en-US" sz="1600" dirty="0">
                <a:latin typeface="Arial Narrow" panose="020B0604020202020204" pitchFamily="34" charset="0"/>
                <a:cs typeface="Arial Narrow" panose="020B0604020202020204" pitchFamily="34" charset="0"/>
              </a:rPr>
              <a:t> illustrates the 4D trajectory representation, the spatial parameters are represented by x, y and z values and the trajectories are colored in such a way that it represents the temporal dimension (frames). The darkest point showing the start point and the lightest indicates the last frame</a:t>
            </a:r>
            <a:r>
              <a:rPr lang="en-US" sz="1600" b="1" dirty="0">
                <a:latin typeface="Arial Narrow" panose="020B0604020202020204" pitchFamily="34" charset="0"/>
                <a:cs typeface="Arial Narrow" panose="020B0604020202020204" pitchFamily="34" charset="0"/>
              </a:rPr>
              <a:t>.  Part C</a:t>
            </a:r>
            <a:r>
              <a:rPr lang="en-US" sz="1600" dirty="0">
                <a:latin typeface="Arial Narrow" panose="020B0604020202020204" pitchFamily="34" charset="0"/>
                <a:cs typeface="Arial Narrow" panose="020B0604020202020204" pitchFamily="34" charset="0"/>
              </a:rPr>
              <a:t>, demonstrates the proper way of points assignment vs the wrong assignment.</a:t>
            </a:r>
          </a:p>
          <a:p>
            <a:br>
              <a:rPr lang="en-US" sz="1600" dirty="0">
                <a:latin typeface="Arial Narrow" panose="020B0604020202020204" pitchFamily="34" charset="0"/>
                <a:cs typeface="Arial Narrow" panose="020B0604020202020204" pitchFamily="34" charset="0"/>
              </a:rPr>
            </a:br>
            <a:br>
              <a:rPr lang="en-US" sz="1600" dirty="0">
                <a:latin typeface="Arial Narrow" panose="020B0604020202020204" pitchFamily="34" charset="0"/>
                <a:cs typeface="Arial Narrow" panose="020B0604020202020204" pitchFamily="34" charset="0"/>
              </a:rPr>
            </a:br>
            <a:endParaRPr lang="en-US" sz="1600" dirty="0">
              <a:latin typeface="Arial Narrow" panose="020B0604020202020204" pitchFamily="34" charset="0"/>
              <a:cs typeface="Arial Narrow" panose="020B0604020202020204" pitchFamily="34" charset="0"/>
            </a:endParaRPr>
          </a:p>
        </p:txBody>
      </p:sp>
      <p:sp>
        <p:nvSpPr>
          <p:cNvPr id="347" name="TextBox 346"/>
          <p:cNvSpPr txBox="1"/>
          <p:nvPr/>
        </p:nvSpPr>
        <p:spPr>
          <a:xfrm>
            <a:off x="20164135" y="6938362"/>
            <a:ext cx="4425206" cy="1569660"/>
          </a:xfrm>
          <a:prstGeom prst="rect">
            <a:avLst/>
          </a:prstGeom>
          <a:noFill/>
        </p:spPr>
        <p:txBody>
          <a:bodyPr wrap="square" rtlCol="0">
            <a:spAutoFit/>
          </a:bodyPr>
          <a:lstStyle/>
          <a:p>
            <a:pPr algn="just"/>
            <a:r>
              <a:rPr lang="en-US" sz="1600" dirty="0">
                <a:latin typeface="Arial Narrow" panose="020B0604020202020204" pitchFamily="34" charset="0"/>
                <a:cs typeface="Arial Narrow" panose="020B0604020202020204" pitchFamily="34" charset="0"/>
              </a:rPr>
              <a:t>For tracking part we used </a:t>
            </a:r>
            <a:r>
              <a:rPr lang="en-US" sz="1600" i="1" dirty="0">
                <a:latin typeface="Arial Narrow" panose="020B0604020202020204" pitchFamily="34" charset="0"/>
                <a:cs typeface="Arial Narrow" panose="020B0604020202020204" pitchFamily="34" charset="0"/>
              </a:rPr>
              <a:t>Hungarian algorithm </a:t>
            </a:r>
            <a:r>
              <a:rPr lang="en-US" sz="1600" dirty="0">
                <a:latin typeface="Arial Narrow" panose="020B0604020202020204" pitchFamily="34" charset="0"/>
                <a:cs typeface="Arial Narrow" panose="020B0604020202020204" pitchFamily="34" charset="0"/>
              </a:rPr>
              <a:t>between the points in the current frame and the one in our last selected objects positions. The Hungarian algorithm is a combinatorial optimization algorithm. This method solves the assignment problem in polynomial time . the optimal assignment has the cost of :</a:t>
            </a:r>
          </a:p>
        </p:txBody>
      </p:sp>
      <p:pic>
        <p:nvPicPr>
          <p:cNvPr id="7" name="Picture 6">
            <a:extLst>
              <a:ext uri="{FF2B5EF4-FFF2-40B4-BE49-F238E27FC236}">
                <a16:creationId xmlns:a16="http://schemas.microsoft.com/office/drawing/2014/main" id="{4600420E-6A2E-3B42-9E3E-136132704F3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991988" y="19253612"/>
            <a:ext cx="3478540" cy="2385482"/>
          </a:xfrm>
          <a:prstGeom prst="rect">
            <a:avLst/>
          </a:prstGeom>
        </p:spPr>
      </p:pic>
      <p:sp>
        <p:nvSpPr>
          <p:cNvPr id="189" name="TextBox 188">
            <a:extLst>
              <a:ext uri="{FF2B5EF4-FFF2-40B4-BE49-F238E27FC236}">
                <a16:creationId xmlns:a16="http://schemas.microsoft.com/office/drawing/2014/main" id="{88CB5E19-8C6E-5741-A54C-BFCE1A334730}"/>
              </a:ext>
            </a:extLst>
          </p:cNvPr>
          <p:cNvSpPr txBox="1"/>
          <p:nvPr/>
        </p:nvSpPr>
        <p:spPr>
          <a:xfrm>
            <a:off x="17838024" y="9591249"/>
            <a:ext cx="9470014"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3D Trajectory Clustering Module</a:t>
            </a:r>
            <a:endParaRPr lang="en-US" sz="2800" i="1" u="sng" dirty="0">
              <a:solidFill>
                <a:srgbClr val="C00000"/>
              </a:solidFill>
              <a:latin typeface="Arial" charset="0"/>
              <a:ea typeface="Arial" charset="0"/>
              <a:cs typeface="Arial" charset="0"/>
            </a:endParaRPr>
          </a:p>
        </p:txBody>
      </p:sp>
      <p:sp>
        <p:nvSpPr>
          <p:cNvPr id="190" name="TextBox 189">
            <a:extLst>
              <a:ext uri="{FF2B5EF4-FFF2-40B4-BE49-F238E27FC236}">
                <a16:creationId xmlns:a16="http://schemas.microsoft.com/office/drawing/2014/main" id="{01581C2B-7F46-2746-B74C-8ADC692526AA}"/>
              </a:ext>
            </a:extLst>
          </p:cNvPr>
          <p:cNvSpPr txBox="1"/>
          <p:nvPr/>
        </p:nvSpPr>
        <p:spPr>
          <a:xfrm>
            <a:off x="25208920" y="9543103"/>
            <a:ext cx="9470014"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Distributed version using DASK</a:t>
            </a:r>
            <a:endParaRPr lang="en-US" sz="2800" i="1" u="sng" dirty="0">
              <a:solidFill>
                <a:srgbClr val="C00000"/>
              </a:solidFill>
              <a:latin typeface="Arial" charset="0"/>
              <a:ea typeface="Arial" charset="0"/>
              <a:cs typeface="Arial" charset="0"/>
            </a:endParaRPr>
          </a:p>
        </p:txBody>
      </p:sp>
      <p:pic>
        <p:nvPicPr>
          <p:cNvPr id="3" name="Picture 2">
            <a:extLst>
              <a:ext uri="{FF2B5EF4-FFF2-40B4-BE49-F238E27FC236}">
                <a16:creationId xmlns:a16="http://schemas.microsoft.com/office/drawing/2014/main" id="{08A89D7A-D9A4-2C48-879C-A585675F5EBB}"/>
              </a:ext>
            </a:extLst>
          </p:cNvPr>
          <p:cNvPicPr>
            <a:picLocks noChangeAspect="1"/>
          </p:cNvPicPr>
          <p:nvPr/>
        </p:nvPicPr>
        <p:blipFill>
          <a:blip r:embed="rId24">
            <a:extLst>
              <a:ext uri="{BEBA8EAE-BF5A-486C-A8C5-ECC9F3942E4B}">
                <a14:imgProps xmlns:a14="http://schemas.microsoft.com/office/drawing/2010/main">
                  <a14:imgLayer>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712415" y="10324240"/>
            <a:ext cx="4827312" cy="2581572"/>
          </a:xfrm>
          <a:prstGeom prst="rect">
            <a:avLst/>
          </a:prstGeom>
        </p:spPr>
      </p:pic>
      <p:pic>
        <p:nvPicPr>
          <p:cNvPr id="13" name="Picture 12">
            <a:extLst>
              <a:ext uri="{FF2B5EF4-FFF2-40B4-BE49-F238E27FC236}">
                <a16:creationId xmlns:a16="http://schemas.microsoft.com/office/drawing/2014/main" id="{8AC40543-2E14-6742-AF31-3D110B7FCCA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8003957" y="13242289"/>
            <a:ext cx="4495033" cy="3226749"/>
          </a:xfrm>
          <a:prstGeom prst="rect">
            <a:avLst/>
          </a:prstGeom>
        </p:spPr>
      </p:pic>
      <p:sp>
        <p:nvSpPr>
          <p:cNvPr id="14" name="Rectangle 13">
            <a:extLst>
              <a:ext uri="{FF2B5EF4-FFF2-40B4-BE49-F238E27FC236}">
                <a16:creationId xmlns:a16="http://schemas.microsoft.com/office/drawing/2014/main" id="{E2DBD5FE-D054-644C-9B73-FF55E16AB1C9}"/>
              </a:ext>
            </a:extLst>
          </p:cNvPr>
          <p:cNvSpPr/>
          <p:nvPr/>
        </p:nvSpPr>
        <p:spPr>
          <a:xfrm>
            <a:off x="19965133" y="10087649"/>
            <a:ext cx="5617762" cy="646331"/>
          </a:xfrm>
          <a:prstGeom prst="rect">
            <a:avLst/>
          </a:prstGeom>
        </p:spPr>
        <p:txBody>
          <a:bodyPr wrap="square">
            <a:spAutoFit/>
          </a:bodyPr>
          <a:lstStyle/>
          <a:p>
            <a:r>
              <a:rPr lang="en-US" sz="1800" dirty="0">
                <a:latin typeface="Arial Narrow" panose="020B0604020202020204" pitchFamily="34" charset="0"/>
                <a:cs typeface="Arial Narrow" panose="020B0604020202020204" pitchFamily="34" charset="0"/>
              </a:rPr>
              <a:t>. Parameterization of Normalized trajectories with autoregressive model:</a:t>
            </a:r>
          </a:p>
        </p:txBody>
      </p:sp>
      <mc:AlternateContent xmlns:mc="http://schemas.openxmlformats.org/markup-compatibility/2006">
        <mc:Choice xmlns:a14="http://schemas.microsoft.com/office/drawing/2010/main" Requires="a14">
          <p:sp>
            <p:nvSpPr>
              <p:cNvPr id="284" name="TextBox 283">
                <a:extLst>
                  <a:ext uri="{FF2B5EF4-FFF2-40B4-BE49-F238E27FC236}">
                    <a16:creationId xmlns:a16="http://schemas.microsoft.com/office/drawing/2014/main" id="{8C3F555F-8A46-264B-B7B8-E3D2783B3BC3}"/>
                  </a:ext>
                </a:extLst>
              </p:cNvPr>
              <p:cNvSpPr txBox="1"/>
              <p:nvPr/>
            </p:nvSpPr>
            <p:spPr>
              <a:xfrm>
                <a:off x="20461283" y="10399572"/>
                <a:ext cx="3237620" cy="12681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i="1">
                              <a:solidFill>
                                <a:schemeClr val="tx1"/>
                              </a:solidFill>
                              <a:latin typeface="Cambria Math" charset="0"/>
                            </a:rPr>
                            <m:t>𝑥</m:t>
                          </m:r>
                        </m:e>
                        <m:sub>
                          <m:r>
                            <a:rPr lang="en-US" sz="2000" i="1">
                              <a:solidFill>
                                <a:schemeClr val="tx1"/>
                              </a:solidFill>
                              <a:latin typeface="Cambria Math" charset="0"/>
                            </a:rPr>
                            <m:t>𝑡</m:t>
                          </m:r>
                        </m:sub>
                      </m:sSub>
                      <m:r>
                        <a:rPr lang="en-US" sz="2000" i="1">
                          <a:solidFill>
                            <a:schemeClr val="tx1"/>
                          </a:solidFill>
                          <a:latin typeface="Cambria Math" charset="0"/>
                        </a:rPr>
                        <m:t>= </m:t>
                      </m:r>
                      <m:nary>
                        <m:naryPr>
                          <m:chr m:val="∑"/>
                          <m:ctrlPr>
                            <a:rPr lang="is-IS" sz="2000" i="1">
                              <a:solidFill>
                                <a:schemeClr val="tx1"/>
                              </a:solidFill>
                              <a:latin typeface="Cambria Math" panose="02040503050406030204" pitchFamily="18" charset="0"/>
                            </a:rPr>
                          </m:ctrlPr>
                        </m:naryPr>
                        <m:sub>
                          <m:r>
                            <m:rPr>
                              <m:brk m:alnAt="23"/>
                            </m:rPr>
                            <a:rPr lang="en-US" sz="2000" i="1">
                              <a:solidFill>
                                <a:schemeClr val="tx1"/>
                              </a:solidFill>
                              <a:latin typeface="Cambria Math" charset="0"/>
                            </a:rPr>
                            <m:t>𝑗</m:t>
                          </m:r>
                        </m:sub>
                        <m:sup>
                          <m:r>
                            <a:rPr lang="en-US" sz="2000" i="1">
                              <a:solidFill>
                                <a:schemeClr val="tx1"/>
                              </a:solidFill>
                              <a:latin typeface="Cambria Math" charset="0"/>
                            </a:rPr>
                            <m:t>𝑝</m:t>
                          </m:r>
                        </m:sup>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charset="0"/>
                                </a:rPr>
                                <m:t>𝐴</m:t>
                              </m:r>
                            </m:e>
                            <m:sub>
                              <m:r>
                                <a:rPr lang="en-US" sz="2000" i="1">
                                  <a:solidFill>
                                    <a:schemeClr val="tx1"/>
                                  </a:solidFill>
                                  <a:latin typeface="Cambria Math" charset="0"/>
                                </a:rPr>
                                <m:t>𝑗</m:t>
                              </m:r>
                            </m:sub>
                          </m:sSub>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charset="0"/>
                                </a:rPr>
                                <m:t>𝑥</m:t>
                              </m:r>
                            </m:e>
                            <m:sub>
                              <m:r>
                                <a:rPr lang="en-US" sz="2000" i="1">
                                  <a:solidFill>
                                    <a:schemeClr val="tx1"/>
                                  </a:solidFill>
                                  <a:latin typeface="Cambria Math" charset="0"/>
                                </a:rPr>
                                <m:t>𝑡</m:t>
                              </m:r>
                              <m:r>
                                <a:rPr lang="en-US" sz="2000" i="1">
                                  <a:solidFill>
                                    <a:schemeClr val="tx1"/>
                                  </a:solidFill>
                                  <a:latin typeface="Cambria Math" charset="0"/>
                                </a:rPr>
                                <m:t> −</m:t>
                              </m:r>
                              <m:r>
                                <a:rPr lang="en-US" sz="2000" i="1">
                                  <a:solidFill>
                                    <a:schemeClr val="tx1"/>
                                  </a:solidFill>
                                  <a:latin typeface="Cambria Math" charset="0"/>
                                </a:rPr>
                                <m:t>𝑗</m:t>
                              </m:r>
                            </m:sub>
                          </m:sSub>
                          <m:r>
                            <a:rPr lang="en-US" sz="2000" i="1">
                              <a:solidFill>
                                <a:schemeClr val="tx1"/>
                              </a:solidFill>
                              <a:latin typeface="Cambria Math" charset="0"/>
                            </a:rPr>
                            <m:t>+</m:t>
                          </m:r>
                          <m:r>
                            <a:rPr lang="en-US" sz="2000" b="0" i="1" smtClean="0">
                              <a:solidFill>
                                <a:schemeClr val="tx1"/>
                              </a:solidFill>
                              <a:latin typeface="Cambria Math" panose="02040503050406030204" pitchFamily="18" charset="0"/>
                            </a:rPr>
                            <m:t>𝐵</m:t>
                          </m:r>
                        </m:e>
                      </m:nary>
                      <m:r>
                        <a:rPr lang="en-US" sz="2000" b="0" i="0" smtClean="0">
                          <a:solidFill>
                            <a:schemeClr val="tx1"/>
                          </a:solidFill>
                          <a:latin typeface="Cambria Math" panose="02040503050406030204" pitchFamily="18" charset="0"/>
                        </a:rPr>
                        <m:t> </m:t>
                      </m:r>
                    </m:oMath>
                  </m:oMathPara>
                </a14:m>
                <a:endParaRPr lang="en-US" sz="20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i="1">
                              <a:latin typeface="Cambria Math" charset="0"/>
                            </a:rPr>
                            <m:t>𝑡</m:t>
                          </m:r>
                        </m:sub>
                      </m:sSub>
                      <m:r>
                        <a:rPr lang="en-US" sz="2000" i="1">
                          <a:latin typeface="Cambria Math" charset="0"/>
                        </a:rPr>
                        <m:t>=</m:t>
                      </m:r>
                      <m:r>
                        <a:rPr lang="en-US" sz="2000" b="0" i="1" smtClean="0">
                          <a:latin typeface="Cambria Math" panose="02040503050406030204" pitchFamily="18" charset="0"/>
                        </a:rPr>
                        <m:t>𝐶𝑥</m:t>
                      </m:r>
                      <m:r>
                        <a:rPr lang="en-US" sz="2000" b="0" i="1" baseline="-25000"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𝑢𝑡</m:t>
                      </m:r>
                    </m:oMath>
                  </m:oMathPara>
                </a14:m>
                <a:endParaRPr lang="en-US" sz="2000" baseline="-25000" dirty="0"/>
              </a:p>
            </p:txBody>
          </p:sp>
        </mc:Choice>
        <mc:Fallback>
          <p:sp>
            <p:nvSpPr>
              <p:cNvPr id="284" name="TextBox 283">
                <a:extLst>
                  <a:ext uri="{FF2B5EF4-FFF2-40B4-BE49-F238E27FC236}">
                    <a16:creationId xmlns:a16="http://schemas.microsoft.com/office/drawing/2014/main" id="{8C3F555F-8A46-264B-B7B8-E3D2783B3BC3}"/>
                  </a:ext>
                </a:extLst>
              </p:cNvPr>
              <p:cNvSpPr txBox="1">
                <a:spLocks noRot="1" noChangeAspect="1" noMove="1" noResize="1" noEditPoints="1" noAdjustHandles="1" noChangeArrowheads="1" noChangeShapeType="1" noTextEdit="1"/>
              </p:cNvSpPr>
              <p:nvPr/>
            </p:nvSpPr>
            <p:spPr>
              <a:xfrm>
                <a:off x="20461283" y="10399572"/>
                <a:ext cx="3237620" cy="1268104"/>
              </a:xfrm>
              <a:prstGeom prst="rect">
                <a:avLst/>
              </a:prstGeom>
              <a:blipFill>
                <a:blip r:embed="rId26"/>
                <a:stretch>
                  <a:fillRect l="-7813" t="-75248" b="-88119"/>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F780A17D-3BA0-C145-95B1-3A110D7B7737}"/>
              </a:ext>
            </a:extLst>
          </p:cNvPr>
          <p:cNvSpPr/>
          <p:nvPr/>
        </p:nvSpPr>
        <p:spPr>
          <a:xfrm>
            <a:off x="19986947" y="11638182"/>
            <a:ext cx="5805758" cy="646331"/>
          </a:xfrm>
          <a:prstGeom prst="rect">
            <a:avLst/>
          </a:prstGeom>
        </p:spPr>
        <p:txBody>
          <a:bodyPr wrap="square">
            <a:spAutoFit/>
          </a:bodyPr>
          <a:lstStyle/>
          <a:p>
            <a:r>
              <a:rPr lang="en-US" sz="1800" dirty="0">
                <a:latin typeface="Arial Narrow" panose="020B0604020202020204" pitchFamily="34" charset="0"/>
                <a:cs typeface="Arial Narrow" panose="020B0604020202020204" pitchFamily="34" charset="0"/>
              </a:rPr>
              <a:t>Computing pairwise distance matrix, using Martin’s Distance and then clustering the trajectories using spectral clustering  : </a:t>
            </a:r>
          </a:p>
        </p:txBody>
      </p:sp>
      <p:pic>
        <p:nvPicPr>
          <p:cNvPr id="20" name="Picture 19">
            <a:extLst>
              <a:ext uri="{FF2B5EF4-FFF2-40B4-BE49-F238E27FC236}">
                <a16:creationId xmlns:a16="http://schemas.microsoft.com/office/drawing/2014/main" id="{179FF5EC-BCFC-164B-8344-9E8B0E84FA67}"/>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9850333" y="12674987"/>
            <a:ext cx="3639790" cy="2918728"/>
          </a:xfrm>
          <a:prstGeom prst="rect">
            <a:avLst/>
          </a:prstGeom>
        </p:spPr>
      </p:pic>
      <p:pic>
        <p:nvPicPr>
          <p:cNvPr id="24" name="Picture 23">
            <a:extLst>
              <a:ext uri="{FF2B5EF4-FFF2-40B4-BE49-F238E27FC236}">
                <a16:creationId xmlns:a16="http://schemas.microsoft.com/office/drawing/2014/main" id="{AABA48E0-75E1-C146-8FF8-21B6AF10892E}"/>
              </a:ext>
            </a:extLst>
          </p:cNvPr>
          <p:cNvPicPr>
            <a:picLocks noChangeAspect="1"/>
          </p:cNvPicPr>
          <p:nvPr/>
        </p:nvPicPr>
        <p:blipFill>
          <a:blip r:embed="rId28">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675868" y="12921468"/>
            <a:ext cx="4206927" cy="2337499"/>
          </a:xfrm>
          <a:prstGeom prst="rect">
            <a:avLst/>
          </a:prstGeom>
        </p:spPr>
      </p:pic>
      <p:pic>
        <p:nvPicPr>
          <p:cNvPr id="27" name="Picture 26">
            <a:extLst>
              <a:ext uri="{FF2B5EF4-FFF2-40B4-BE49-F238E27FC236}">
                <a16:creationId xmlns:a16="http://schemas.microsoft.com/office/drawing/2014/main" id="{F428AA38-DB41-724C-8780-2E0C45ED55A8}"/>
              </a:ext>
            </a:extLst>
          </p:cNvPr>
          <p:cNvPicPr>
            <a:picLocks noChangeAspect="1"/>
          </p:cNvPicPr>
          <p:nvPr/>
        </p:nvPicPr>
        <p:blipFill>
          <a:blip r:embed="rId29">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566156" y="15559344"/>
            <a:ext cx="4176799" cy="1210760"/>
          </a:xfrm>
          <a:prstGeom prst="rect">
            <a:avLst/>
          </a:prstGeom>
        </p:spPr>
      </p:pic>
      <p:pic>
        <p:nvPicPr>
          <p:cNvPr id="30" name="Picture 29">
            <a:extLst>
              <a:ext uri="{FF2B5EF4-FFF2-40B4-BE49-F238E27FC236}">
                <a16:creationId xmlns:a16="http://schemas.microsoft.com/office/drawing/2014/main" id="{9AE2A197-FA9A-3945-BE8C-F2F7D2704BA4}"/>
              </a:ext>
            </a:extLst>
          </p:cNvPr>
          <p:cNvPicPr>
            <a:picLocks noChangeAspect="1"/>
          </p:cNvPicPr>
          <p:nvPr/>
        </p:nvPicPr>
        <p:blipFill>
          <a:blip r:embed="rId30">
            <a:extLst>
              <a:ext uri="{BEBA8EAE-BF5A-486C-A8C5-ECC9F3942E4B}">
                <a14:imgProps xmlns:a14="http://schemas.microsoft.com/office/drawing/2010/main">
                  <a14:imgLayer>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3739745" y="15507810"/>
            <a:ext cx="4139709" cy="1176993"/>
          </a:xfrm>
          <a:prstGeom prst="rect">
            <a:avLst/>
          </a:prstGeom>
        </p:spPr>
      </p:pic>
      <p:sp>
        <p:nvSpPr>
          <p:cNvPr id="288" name="Rectangle 287">
            <a:extLst>
              <a:ext uri="{FF2B5EF4-FFF2-40B4-BE49-F238E27FC236}">
                <a16:creationId xmlns:a16="http://schemas.microsoft.com/office/drawing/2014/main" id="{75925618-5EDC-4F42-A2EA-4A3F965BC184}"/>
              </a:ext>
            </a:extLst>
          </p:cNvPr>
          <p:cNvSpPr/>
          <p:nvPr/>
        </p:nvSpPr>
        <p:spPr>
          <a:xfrm>
            <a:off x="19913257" y="16867976"/>
            <a:ext cx="5805758" cy="646331"/>
          </a:xfrm>
          <a:prstGeom prst="rect">
            <a:avLst/>
          </a:prstGeom>
        </p:spPr>
        <p:txBody>
          <a:bodyPr wrap="square">
            <a:spAutoFit/>
          </a:bodyPr>
          <a:lstStyle/>
          <a:p>
            <a:r>
              <a:rPr lang="en-US" sz="1800" b="1" dirty="0">
                <a:latin typeface="Arial Narrow" panose="020B0604020202020204" pitchFamily="34" charset="0"/>
                <a:ea typeface="Arial Narrow" charset="0"/>
                <a:cs typeface="Arial Narrow" panose="020B0604020202020204" pitchFamily="34" charset="0"/>
              </a:rPr>
              <a:t>Figure 6 : </a:t>
            </a:r>
            <a:r>
              <a:rPr lang="en-US" sz="1800" b="1" dirty="0">
                <a:latin typeface="Arial Narrow" panose="020B0604020202020204" pitchFamily="34" charset="0"/>
                <a:cs typeface="Arial Narrow" panose="020B0604020202020204" pitchFamily="34" charset="0"/>
              </a:rPr>
              <a:t>A, B, C, D ) </a:t>
            </a:r>
            <a:r>
              <a:rPr lang="en-US" sz="1800" dirty="0">
                <a:latin typeface="Arial Narrow" panose="020B0604020202020204" pitchFamily="34" charset="0"/>
                <a:cs typeface="Arial Narrow" panose="020B0604020202020204" pitchFamily="34" charset="0"/>
              </a:rPr>
              <a:t>Different sample clusters of the trajectories are shown above. Each color indicates a group of trajectories. </a:t>
            </a:r>
          </a:p>
        </p:txBody>
      </p:sp>
      <p:sp>
        <p:nvSpPr>
          <p:cNvPr id="289" name="TextBox 288">
            <a:extLst>
              <a:ext uri="{FF2B5EF4-FFF2-40B4-BE49-F238E27FC236}">
                <a16:creationId xmlns:a16="http://schemas.microsoft.com/office/drawing/2014/main" id="{C2B97EB8-15CF-0C44-A68C-C77B23D29A7A}"/>
              </a:ext>
            </a:extLst>
          </p:cNvPr>
          <p:cNvSpPr txBox="1"/>
          <p:nvPr/>
        </p:nvSpPr>
        <p:spPr>
          <a:xfrm>
            <a:off x="19898382" y="12842436"/>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A</a:t>
            </a:r>
          </a:p>
        </p:txBody>
      </p:sp>
      <p:sp>
        <p:nvSpPr>
          <p:cNvPr id="290" name="TextBox 289">
            <a:extLst>
              <a:ext uri="{FF2B5EF4-FFF2-40B4-BE49-F238E27FC236}">
                <a16:creationId xmlns:a16="http://schemas.microsoft.com/office/drawing/2014/main" id="{42B4454E-107A-494D-A8BC-9E495A1FFAFA}"/>
              </a:ext>
            </a:extLst>
          </p:cNvPr>
          <p:cNvSpPr txBox="1"/>
          <p:nvPr/>
        </p:nvSpPr>
        <p:spPr>
          <a:xfrm>
            <a:off x="23541978" y="12816104"/>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B</a:t>
            </a:r>
          </a:p>
        </p:txBody>
      </p:sp>
      <p:sp>
        <p:nvSpPr>
          <p:cNvPr id="291" name="TextBox 290">
            <a:extLst>
              <a:ext uri="{FF2B5EF4-FFF2-40B4-BE49-F238E27FC236}">
                <a16:creationId xmlns:a16="http://schemas.microsoft.com/office/drawing/2014/main" id="{0EE10B90-FEA5-374C-92F3-8CC51292A32D}"/>
              </a:ext>
            </a:extLst>
          </p:cNvPr>
          <p:cNvSpPr txBox="1"/>
          <p:nvPr/>
        </p:nvSpPr>
        <p:spPr>
          <a:xfrm>
            <a:off x="19821799" y="15300715"/>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C</a:t>
            </a:r>
          </a:p>
        </p:txBody>
      </p:sp>
      <p:sp>
        <p:nvSpPr>
          <p:cNvPr id="293" name="TextBox 292">
            <a:extLst>
              <a:ext uri="{FF2B5EF4-FFF2-40B4-BE49-F238E27FC236}">
                <a16:creationId xmlns:a16="http://schemas.microsoft.com/office/drawing/2014/main" id="{65BB53D5-340D-4F4C-A545-EC722F35A8AD}"/>
              </a:ext>
            </a:extLst>
          </p:cNvPr>
          <p:cNvSpPr txBox="1"/>
          <p:nvPr/>
        </p:nvSpPr>
        <p:spPr>
          <a:xfrm>
            <a:off x="23501047" y="15335652"/>
            <a:ext cx="447091" cy="400110"/>
          </a:xfrm>
          <a:prstGeom prst="rect">
            <a:avLst/>
          </a:prstGeom>
          <a:noFill/>
        </p:spPr>
        <p:txBody>
          <a:bodyPr wrap="square" rtlCol="0">
            <a:spAutoFit/>
          </a:bodyPr>
          <a:lstStyle/>
          <a:p>
            <a:r>
              <a:rPr lang="en-US" sz="2000" b="1" dirty="0">
                <a:latin typeface="Arial Narrow" charset="0"/>
                <a:ea typeface="Arial Narrow" charset="0"/>
                <a:cs typeface="Arial Narrow" charset="0"/>
              </a:rPr>
              <a:t>D</a:t>
            </a:r>
          </a:p>
        </p:txBody>
      </p:sp>
      <p:sp>
        <p:nvSpPr>
          <p:cNvPr id="300" name="Content Placeholder 2">
            <a:extLst>
              <a:ext uri="{FF2B5EF4-FFF2-40B4-BE49-F238E27FC236}">
                <a16:creationId xmlns:a16="http://schemas.microsoft.com/office/drawing/2014/main" id="{D89490B8-03E9-364E-B5B6-C45C7FA20618}"/>
              </a:ext>
            </a:extLst>
          </p:cNvPr>
          <p:cNvSpPr txBox="1">
            <a:spLocks/>
          </p:cNvSpPr>
          <p:nvPr/>
        </p:nvSpPr>
        <p:spPr>
          <a:xfrm>
            <a:off x="13727523" y="17557019"/>
            <a:ext cx="2348421" cy="4832159"/>
          </a:xfrm>
          <a:prstGeom prst="rect">
            <a:avLst/>
          </a:prstGeom>
        </p:spPr>
        <p:txBody>
          <a:bodyPr>
            <a:normAutofit/>
          </a:bodyPr>
          <a:lst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pPr marL="0" indent="0" algn="just">
              <a:buFont typeface="Arial" pitchFamily="34" charset="0"/>
              <a:buNone/>
            </a:pPr>
            <a:r>
              <a:rPr lang="en-US" sz="1600" dirty="0">
                <a:latin typeface="Arial Narrow" panose="020B0604020202020204" pitchFamily="34" charset="0"/>
                <a:cs typeface="Arial Narrow" panose="020B0604020202020204" pitchFamily="34" charset="0"/>
              </a:rPr>
              <a:t>1. We parallelized the pipeline using “</a:t>
            </a:r>
            <a:r>
              <a:rPr lang="en-US" sz="1600" dirty="0" err="1">
                <a:latin typeface="Arial Narrow" panose="020B0604020202020204" pitchFamily="34" charset="0"/>
                <a:cs typeface="Arial Narrow" panose="020B0604020202020204" pitchFamily="34" charset="0"/>
              </a:rPr>
              <a:t>Joblib</a:t>
            </a:r>
            <a:r>
              <a:rPr lang="en-US" sz="1600" dirty="0">
                <a:latin typeface="Arial Narrow" panose="020B0604020202020204" pitchFamily="34" charset="0"/>
                <a:cs typeface="Arial Narrow" panose="020B0604020202020204" pitchFamily="34" charset="0"/>
              </a:rPr>
              <a:t>”, “Multitask” and “</a:t>
            </a:r>
            <a:r>
              <a:rPr lang="en-US" sz="1600" dirty="0" err="1">
                <a:latin typeface="Arial Narrow" panose="020B0604020202020204" pitchFamily="34" charset="0"/>
                <a:cs typeface="Arial Narrow" panose="020B0604020202020204" pitchFamily="34" charset="0"/>
              </a:rPr>
              <a:t>Mutlithread</a:t>
            </a:r>
            <a:r>
              <a:rPr lang="en-US" sz="1600" dirty="0">
                <a:latin typeface="Arial Narrow" panose="020B0604020202020204" pitchFamily="34" charset="0"/>
                <a:cs typeface="Arial Narrow" panose="020B0604020202020204" pitchFamily="34" charset="0"/>
              </a:rPr>
              <a:t>” libraries of python. </a:t>
            </a:r>
          </a:p>
          <a:p>
            <a:pPr marL="0" indent="0" algn="just">
              <a:buFont typeface="Arial" pitchFamily="34" charset="0"/>
              <a:buNone/>
            </a:pPr>
            <a:r>
              <a:rPr lang="en-US" sz="1600" dirty="0">
                <a:latin typeface="Arial Narrow" panose="020B0604020202020204" pitchFamily="34" charset="0"/>
                <a:cs typeface="Arial Narrow" panose="020B0604020202020204" pitchFamily="34" charset="0"/>
              </a:rPr>
              <a:t>2. For a scalable version of the pipeline we used “</a:t>
            </a:r>
            <a:r>
              <a:rPr lang="en-US" sz="1600" dirty="0" err="1">
                <a:latin typeface="Arial Narrow" panose="020B0604020202020204" pitchFamily="34" charset="0"/>
                <a:cs typeface="Arial Narrow" panose="020B0604020202020204" pitchFamily="34" charset="0"/>
              </a:rPr>
              <a:t>Dask</a:t>
            </a:r>
            <a:r>
              <a:rPr lang="en-US" sz="1600" dirty="0">
                <a:latin typeface="Arial Narrow" panose="020B0604020202020204" pitchFamily="34" charset="0"/>
                <a:cs typeface="Arial Narrow" panose="020B0604020202020204" pitchFamily="34" charset="0"/>
              </a:rPr>
              <a:t>”.</a:t>
            </a:r>
          </a:p>
          <a:p>
            <a:pPr marL="0" indent="0" algn="just">
              <a:buFont typeface="Arial" pitchFamily="34" charset="0"/>
              <a:buNone/>
            </a:pPr>
            <a:endParaRPr lang="en-US" sz="1600" dirty="0">
              <a:latin typeface="Arial Narrow" panose="020B0604020202020204" pitchFamily="34" charset="0"/>
              <a:cs typeface="Arial Narrow" panose="020B0604020202020204" pitchFamily="34" charset="0"/>
            </a:endParaRPr>
          </a:p>
          <a:p>
            <a:pPr marL="0" indent="0" algn="just">
              <a:buFont typeface="Arial" pitchFamily="34" charset="0"/>
              <a:buNone/>
            </a:pPr>
            <a:r>
              <a:rPr lang="en-US" sz="1600" dirty="0">
                <a:latin typeface="Arial Narrow" panose="020B0604020202020204" pitchFamily="34" charset="0"/>
                <a:cs typeface="Arial Narrow" panose="020B0604020202020204" pitchFamily="34" charset="0"/>
              </a:rPr>
              <a:t>Why </a:t>
            </a:r>
            <a:r>
              <a:rPr lang="en-US" sz="1600" dirty="0" err="1">
                <a:latin typeface="Arial Narrow" panose="020B0604020202020204" pitchFamily="34" charset="0"/>
                <a:cs typeface="Arial Narrow" panose="020B0604020202020204" pitchFamily="34" charset="0"/>
              </a:rPr>
              <a:t>Dask</a:t>
            </a:r>
            <a:r>
              <a:rPr lang="en-US" sz="1600" dirty="0">
                <a:latin typeface="Arial Narrow" panose="020B0604020202020204" pitchFamily="34" charset="0"/>
                <a:cs typeface="Arial Narrow" panose="020B0604020202020204" pitchFamily="34" charset="0"/>
              </a:rPr>
              <a:t>?</a:t>
            </a:r>
          </a:p>
          <a:p>
            <a:pPr marL="0" indent="0" algn="just">
              <a:buFont typeface="Arial" pitchFamily="34" charset="0"/>
              <a:buNone/>
            </a:pPr>
            <a:r>
              <a:rPr lang="en-US" sz="1600" dirty="0">
                <a:latin typeface="Arial Narrow" panose="020B0604020202020204" pitchFamily="34" charset="0"/>
                <a:cs typeface="Arial Narrow" panose="020B0604020202020204" pitchFamily="34" charset="0"/>
              </a:rPr>
              <a:t>- Ability to use computational libraries like </a:t>
            </a:r>
            <a:r>
              <a:rPr lang="en-US" sz="1600" dirty="0" err="1">
                <a:latin typeface="Arial Narrow" panose="020B0604020202020204" pitchFamily="34" charset="0"/>
                <a:cs typeface="Arial Narrow" panose="020B0604020202020204" pitchFamily="34" charset="0"/>
              </a:rPr>
              <a:t>Numpy</a:t>
            </a:r>
            <a:r>
              <a:rPr lang="en-US" sz="1600" dirty="0">
                <a:latin typeface="Arial Narrow" panose="020B0604020202020204" pitchFamily="34" charset="0"/>
                <a:cs typeface="Arial Narrow" panose="020B0604020202020204" pitchFamily="34" charset="0"/>
              </a:rPr>
              <a:t>, Pandas, and </a:t>
            </a:r>
            <a:r>
              <a:rPr lang="en-US" sz="1600" dirty="0" err="1">
                <a:latin typeface="Arial Narrow" panose="020B0604020202020204" pitchFamily="34" charset="0"/>
                <a:cs typeface="Arial Narrow" panose="020B0604020202020204" pitchFamily="34" charset="0"/>
              </a:rPr>
              <a:t>Scikit</a:t>
            </a:r>
            <a:r>
              <a:rPr lang="en-US" sz="1600" dirty="0">
                <a:latin typeface="Arial Narrow" panose="020B0604020202020204" pitchFamily="34" charset="0"/>
                <a:cs typeface="Arial Narrow" panose="020B0604020202020204" pitchFamily="34" charset="0"/>
              </a:rPr>
              <a:t>-Learn and by a wealth of libraries for visualization, interactive notebooks, collaboration, and so forth.</a:t>
            </a:r>
          </a:p>
        </p:txBody>
      </p:sp>
      <p:sp>
        <p:nvSpPr>
          <p:cNvPr id="304" name="TextBox 303">
            <a:extLst>
              <a:ext uri="{FF2B5EF4-FFF2-40B4-BE49-F238E27FC236}">
                <a16:creationId xmlns:a16="http://schemas.microsoft.com/office/drawing/2014/main" id="{8D6305FD-AF2D-AD4F-BFAA-52C4250D823A}"/>
              </a:ext>
            </a:extLst>
          </p:cNvPr>
          <p:cNvSpPr txBox="1"/>
          <p:nvPr/>
        </p:nvSpPr>
        <p:spPr>
          <a:xfrm>
            <a:off x="13975294" y="16473007"/>
            <a:ext cx="5221428" cy="954107"/>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Distributed and parallel Version of the Pipeline</a:t>
            </a:r>
            <a:endParaRPr lang="en-US" sz="2800" i="1" u="sng" dirty="0">
              <a:solidFill>
                <a:srgbClr val="C00000"/>
              </a:solidFill>
              <a:latin typeface="Arial" charset="0"/>
              <a:ea typeface="Arial" charset="0"/>
              <a:cs typeface="Arial" charset="0"/>
            </a:endParaRPr>
          </a:p>
        </p:txBody>
      </p:sp>
      <p:pic>
        <p:nvPicPr>
          <p:cNvPr id="40" name="Picture 39">
            <a:extLst>
              <a:ext uri="{FF2B5EF4-FFF2-40B4-BE49-F238E27FC236}">
                <a16:creationId xmlns:a16="http://schemas.microsoft.com/office/drawing/2014/main" id="{AB2CE05C-3E18-404E-9E7D-900F1BC18D85}"/>
              </a:ext>
            </a:extLst>
          </p:cNvPr>
          <p:cNvPicPr>
            <a:picLocks noChangeAspect="1"/>
          </p:cNvPicPr>
          <p:nvPr/>
        </p:nvPicPr>
        <p:blipFill>
          <a:blip r:embed="rId31">
            <a:extLst>
              <a:ext uri="{BEBA8EAE-BF5A-486C-A8C5-ECC9F3942E4B}">
                <a14:imgProps xmlns:a14="http://schemas.microsoft.com/office/drawing/2010/main">
                  <a14:imgLayer>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6111498" y="17860819"/>
            <a:ext cx="3473177" cy="2481587"/>
          </a:xfrm>
          <a:prstGeom prst="rect">
            <a:avLst/>
          </a:prstGeom>
        </p:spPr>
      </p:pic>
      <p:sp>
        <p:nvSpPr>
          <p:cNvPr id="41" name="TextBox 40">
            <a:extLst>
              <a:ext uri="{FF2B5EF4-FFF2-40B4-BE49-F238E27FC236}">
                <a16:creationId xmlns:a16="http://schemas.microsoft.com/office/drawing/2014/main" id="{FA9951C4-F527-9143-9890-209D74DD6F1A}"/>
              </a:ext>
            </a:extLst>
          </p:cNvPr>
          <p:cNvSpPr txBox="1"/>
          <p:nvPr/>
        </p:nvSpPr>
        <p:spPr>
          <a:xfrm>
            <a:off x="16073117" y="20613779"/>
            <a:ext cx="3196993" cy="1354217"/>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 Writing the code once and then choose to either run it locally or deploy to a multi-node cluster using a just normal Pythonic syntax.</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1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1_Classic 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solidFill>
            <a:schemeClr val="tx1"/>
          </a:solidFill>
          <a:miter lim="800000"/>
          <a:headEnd/>
          <a:tailEnd/>
        </a:ln>
        <a:effectLst/>
      </a:spPr>
      <a:bodyPr wrap="none" lIns="65304" tIns="32651" rIns="65304" bIns="32651" anchor="ctr"/>
      <a:lstStyle>
        <a:defPPr>
          <a:defRPr dirty="0"/>
        </a:defPPr>
      </a:lstStyle>
    </a:spDef>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22617</TotalTime>
  <Words>1126</Words>
  <Application>Microsoft Macintosh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MS PGothic</vt:lpstr>
      <vt:lpstr>宋体</vt:lpstr>
      <vt:lpstr>Arial</vt:lpstr>
      <vt:lpstr>Arial Narrow</vt:lpstr>
      <vt:lpstr>Calibri</vt:lpstr>
      <vt:lpstr>Cambria Math</vt:lpstr>
      <vt:lpstr>Times New Roman</vt:lpstr>
      <vt:lpstr>Trebuchet MS</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Mojtaba  Sedigh Fazli</cp:lastModifiedBy>
  <cp:revision>434</cp:revision>
  <cp:lastPrinted>2018-11-28T21:25:47Z</cp:lastPrinted>
  <dcterms:created xsi:type="dcterms:W3CDTF">2012-02-09T21:09:21Z</dcterms:created>
  <dcterms:modified xsi:type="dcterms:W3CDTF">2019-04-07T17:28:34Z</dcterms:modified>
</cp:coreProperties>
</file>